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9"/>
  </p:notesMasterIdLst>
  <p:sldIdLst>
    <p:sldId id="256" r:id="rId2"/>
    <p:sldId id="318" r:id="rId3"/>
    <p:sldId id="283" r:id="rId4"/>
    <p:sldId id="284" r:id="rId5"/>
    <p:sldId id="363" r:id="rId6"/>
    <p:sldId id="285" r:id="rId7"/>
    <p:sldId id="319" r:id="rId8"/>
    <p:sldId id="320" r:id="rId9"/>
    <p:sldId id="321" r:id="rId10"/>
    <p:sldId id="286" r:id="rId11"/>
    <p:sldId id="322" r:id="rId12"/>
    <p:sldId id="325" r:id="rId13"/>
    <p:sldId id="323" r:id="rId14"/>
    <p:sldId id="364" r:id="rId15"/>
    <p:sldId id="328" r:id="rId16"/>
    <p:sldId id="324" r:id="rId17"/>
    <p:sldId id="326" r:id="rId18"/>
    <p:sldId id="327" r:id="rId19"/>
    <p:sldId id="335" r:id="rId20"/>
    <p:sldId id="336" r:id="rId21"/>
    <p:sldId id="337" r:id="rId22"/>
    <p:sldId id="329" r:id="rId23"/>
    <p:sldId id="330" r:id="rId24"/>
    <p:sldId id="331" r:id="rId25"/>
    <p:sldId id="332" r:id="rId26"/>
    <p:sldId id="339" r:id="rId27"/>
    <p:sldId id="340" r:id="rId28"/>
    <p:sldId id="316" r:id="rId29"/>
    <p:sldId id="317" r:id="rId30"/>
    <p:sldId id="341" r:id="rId31"/>
    <p:sldId id="362" r:id="rId32"/>
    <p:sldId id="342" r:id="rId33"/>
    <p:sldId id="343" r:id="rId34"/>
    <p:sldId id="344" r:id="rId35"/>
    <p:sldId id="294" r:id="rId36"/>
    <p:sldId id="352" r:id="rId37"/>
    <p:sldId id="353" r:id="rId38"/>
    <p:sldId id="347" r:id="rId39"/>
    <p:sldId id="349" r:id="rId40"/>
    <p:sldId id="350" r:id="rId41"/>
    <p:sldId id="354" r:id="rId42"/>
    <p:sldId id="355" r:id="rId43"/>
    <p:sldId id="366" r:id="rId44"/>
    <p:sldId id="295" r:id="rId45"/>
    <p:sldId id="297" r:id="rId46"/>
    <p:sldId id="298" r:id="rId47"/>
    <p:sldId id="304" r:id="rId48"/>
    <p:sldId id="301" r:id="rId49"/>
    <p:sldId id="356" r:id="rId50"/>
    <p:sldId id="302" r:id="rId51"/>
    <p:sldId id="357" r:id="rId52"/>
    <p:sldId id="365" r:id="rId53"/>
    <p:sldId id="305" r:id="rId54"/>
    <p:sldId id="306" r:id="rId55"/>
    <p:sldId id="358" r:id="rId56"/>
    <p:sldId id="359" r:id="rId57"/>
    <p:sldId id="308" r:id="rId58"/>
    <p:sldId id="360" r:id="rId59"/>
    <p:sldId id="367" r:id="rId60"/>
    <p:sldId id="307" r:id="rId61"/>
    <p:sldId id="310" r:id="rId62"/>
    <p:sldId id="311" r:id="rId63"/>
    <p:sldId id="312" r:id="rId64"/>
    <p:sldId id="313" r:id="rId65"/>
    <p:sldId id="314" r:id="rId66"/>
    <p:sldId id="315" r:id="rId67"/>
    <p:sldId id="361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3"/>
    <p:restoredTop sz="92116" autoAdjust="0"/>
  </p:normalViewPr>
  <p:slideViewPr>
    <p:cSldViewPr>
      <p:cViewPr varScale="1">
        <p:scale>
          <a:sx n="207" d="100"/>
          <a:sy n="207" d="100"/>
        </p:scale>
        <p:origin x="2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9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reflectance distribution</a:t>
            </a:r>
            <a:r>
              <a:rPr lang="en-US" dirty="0"/>
              <a:t>, more formally known as the </a:t>
            </a:r>
            <a:r>
              <a:rPr lang="en-US" b="1" dirty="0"/>
              <a:t>Bidirectional Reflectance Distribution Function (BRDF)</a:t>
            </a:r>
            <a:r>
              <a:rPr lang="en-US" dirty="0"/>
              <a:t>, describes how light is reflected from a surface. </a:t>
            </a:r>
          </a:p>
          <a:p>
            <a:r>
              <a:rPr lang="en-US" b="1" dirty="0"/>
              <a:t>(SPD)</a:t>
            </a:r>
            <a:r>
              <a:rPr lang="en-US" dirty="0"/>
              <a:t> of a light source describes the power or energy of the light at each wavelength across the electromagnetic spectrum.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0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Buradaki area’dan kasıt light source’ın area’sı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7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1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91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38A040-50D4-4750-9FB9-B59A1EEBBFD8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89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08A93-69A5-49CB-99B3-B8B20537DF01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58F27-91DA-482E-8921-DE38A5431BA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4D147E-3B55-435A-810F-100AD41B1D2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31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329DE-4FDD-42A0-BBA7-E160B4F6039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35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FCBDA-624B-4DD0-8863-D6BABA98B5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08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A4500F-CD41-492E-81DC-D23089157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8F6A55-EA03-46DA-87B7-748F1BCB86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82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E440C-6F1D-4F32-9E0A-356136ED5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37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8DD83-3BD3-488E-8E3C-953B908A025B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41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C0D003-230B-442B-B422-607E2A6D7F5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10/14/25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57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72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 Tracing: Shading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make a simplifying assumption and represent all objects and light source with </a:t>
            </a:r>
            <a:r>
              <a:rPr lang="en-US" dirty="0">
                <a:solidFill>
                  <a:srgbClr val="C00000"/>
                </a:solidFill>
              </a:rPr>
              <a:t>three components</a:t>
            </a:r>
          </a:p>
          <a:p>
            <a:r>
              <a:rPr lang="en-US" dirty="0"/>
              <a:t>Reflectance: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r</a:t>
            </a:r>
            <a:r>
              <a:rPr lang="en-US" dirty="0"/>
              <a:t>: How much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light it reflects, a value between [0,1]</a:t>
            </a:r>
          </a:p>
          <a:p>
            <a:pPr lvl="1"/>
            <a:r>
              <a:rPr lang="en-US" dirty="0" err="1"/>
              <a:t>R</a:t>
            </a:r>
            <a:r>
              <a:rPr lang="en-US" baseline="-25000" dirty="0" err="1"/>
              <a:t>g</a:t>
            </a:r>
            <a:r>
              <a:rPr lang="en-US" dirty="0"/>
              <a:t>: How much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light it reflects, a value between [0,1]</a:t>
            </a:r>
          </a:p>
          <a:p>
            <a:pPr lvl="1"/>
            <a:r>
              <a:rPr lang="en-US" dirty="0" err="1"/>
              <a:t>R</a:t>
            </a:r>
            <a:r>
              <a:rPr lang="en-US" baseline="-25000" dirty="0" err="1"/>
              <a:t>b</a:t>
            </a:r>
            <a:r>
              <a:rPr lang="en-US" dirty="0"/>
              <a:t>: How much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light it reflects, a value between [0,1]</a:t>
            </a:r>
          </a:p>
          <a:p>
            <a:r>
              <a:rPr lang="en-US" dirty="0"/>
              <a:t>Power:</a:t>
            </a:r>
          </a:p>
          <a:p>
            <a:pPr lvl="1"/>
            <a:r>
              <a:rPr lang="en-US" dirty="0" err="1"/>
              <a:t>I</a:t>
            </a:r>
            <a:r>
              <a:rPr lang="en-US" baseline="-25000" dirty="0" err="1"/>
              <a:t>r</a:t>
            </a:r>
            <a:r>
              <a:rPr lang="en-US" dirty="0"/>
              <a:t>: How much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light it emits, a value between [0,∞)</a:t>
            </a:r>
          </a:p>
          <a:p>
            <a:pPr lvl="1"/>
            <a:r>
              <a:rPr lang="en-US" dirty="0" err="1"/>
              <a:t>I</a:t>
            </a:r>
            <a:r>
              <a:rPr lang="en-US" baseline="-25000" dirty="0" err="1"/>
              <a:t>g</a:t>
            </a:r>
            <a:r>
              <a:rPr lang="en-US" dirty="0"/>
              <a:t>: How much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light it emits, a value between [0,∞)</a:t>
            </a:r>
          </a:p>
          <a:p>
            <a:pPr lvl="1"/>
            <a:r>
              <a:rPr lang="en-US" dirty="0" err="1"/>
              <a:t>I</a:t>
            </a:r>
            <a:r>
              <a:rPr lang="en-US" baseline="-25000" dirty="0" err="1"/>
              <a:t>b</a:t>
            </a:r>
            <a:r>
              <a:rPr lang="en-US" dirty="0"/>
              <a:t>: How much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light it emits, a value between [0,∞)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terms are important when talking about light-surface interaction: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Radiance</a:t>
            </a:r>
          </a:p>
          <a:p>
            <a:pPr lvl="1"/>
            <a:r>
              <a:rPr lang="en-US" dirty="0"/>
              <a:t>Irradiance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is the time-rate of energy</a:t>
            </a:r>
          </a:p>
          <a:p>
            <a:r>
              <a:rPr lang="en-US" dirty="0"/>
              <a:t>It measures how much energy (i.e. in Joules) a light source emits in all possible directions per second</a:t>
            </a:r>
          </a:p>
          <a:p>
            <a:r>
              <a:rPr lang="en-US" dirty="0"/>
              <a:t>Power is measured in Watts (W = J/s)</a:t>
            </a:r>
          </a:p>
          <a:p>
            <a:r>
              <a:rPr lang="en-US" dirty="0"/>
              <a:t>Power (P) is also known as flux (</a:t>
            </a:r>
            <a:r>
              <a:rPr lang="tr-TR" dirty="0"/>
              <a:t>Φ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800" y="4419600"/>
                <a:ext cx="114608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419600"/>
                <a:ext cx="114608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5382" y="415311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Energy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5382" y="5120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</a:t>
            </a:r>
            <a:r>
              <a:rPr lang="en-US" dirty="0" err="1"/>
              <a:t>ime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4866866" y="4337780"/>
            <a:ext cx="122851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4866866" y="5029200"/>
            <a:ext cx="1228516" cy="276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77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Intensity is defined as power per solid angle</a:t>
            </a:r>
          </a:p>
          <a:p>
            <a:r>
              <a:rPr lang="en-US" dirty="0"/>
              <a:t>Typically defined for point light sources and measured in W/</a:t>
            </a:r>
            <a:r>
              <a:rPr lang="en-US" dirty="0" err="1"/>
              <a:t>sr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549031" y="4724376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lec-expert.com</a:t>
            </a:r>
          </a:p>
        </p:txBody>
      </p:sp>
      <p:pic>
        <p:nvPicPr>
          <p:cNvPr id="1026" name="Picture 2" descr="Image result for luminous inten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63181"/>
            <a:ext cx="38100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72200" y="4267200"/>
                <a:ext cx="109382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267200"/>
                <a:ext cx="1093826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714514" y="39650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2655" y="508922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angle</a:t>
            </a:r>
          </a:p>
        </p:txBody>
      </p:sp>
      <p:cxnSp>
        <p:nvCxnSpPr>
          <p:cNvPr id="12" name="Straight Arrow Connector 11"/>
          <p:cNvCxnSpPr>
            <a:endCxn id="7" idx="1"/>
          </p:cNvCxnSpPr>
          <p:nvPr/>
        </p:nvCxnSpPr>
        <p:spPr>
          <a:xfrm flipV="1">
            <a:off x="7266026" y="4149703"/>
            <a:ext cx="448488" cy="27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7266026" y="4861986"/>
            <a:ext cx="346629" cy="41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5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Intensity is defined as power per solid angle</a:t>
            </a:r>
          </a:p>
          <a:p>
            <a:r>
              <a:rPr lang="en-US" dirty="0"/>
              <a:t>Typically defined for point light sources and measured in W/</a:t>
            </a:r>
            <a:r>
              <a:rPr lang="en-US" dirty="0" err="1"/>
              <a:t>sr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549031" y="4724376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lec-expert.com</a:t>
            </a:r>
          </a:p>
        </p:txBody>
      </p:sp>
      <p:pic>
        <p:nvPicPr>
          <p:cNvPr id="1026" name="Picture 2" descr="Image result for luminous inten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63181"/>
            <a:ext cx="38100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72200" y="4267200"/>
                <a:ext cx="109382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267200"/>
                <a:ext cx="1093826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714514" y="39650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2655" y="508922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angle</a:t>
            </a:r>
          </a:p>
        </p:txBody>
      </p:sp>
      <p:cxnSp>
        <p:nvCxnSpPr>
          <p:cNvPr id="12" name="Straight Arrow Connector 11"/>
          <p:cNvCxnSpPr>
            <a:endCxn id="7" idx="1"/>
          </p:cNvCxnSpPr>
          <p:nvPr/>
        </p:nvCxnSpPr>
        <p:spPr>
          <a:xfrm flipV="1">
            <a:off x="7266026" y="4149703"/>
            <a:ext cx="448488" cy="27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7266026" y="4861986"/>
            <a:ext cx="346629" cy="41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746384" y="3276600"/>
                <a:ext cx="6477000" cy="25146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Here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sr</a:t>
                </a:r>
                <a:r>
                  <a:rPr lang="en-US" sz="2400" dirty="0">
                    <a:solidFill>
                      <a:schemeClr val="bg1"/>
                    </a:solidFill>
                  </a:rPr>
                  <a:t> stands for 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steradians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 3D version of an angle (called solid angle)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Max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steradians</a:t>
                </a:r>
                <a:r>
                  <a:rPr lang="en-US" sz="2400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just like a max 2D angle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84" y="3276600"/>
                <a:ext cx="6477000" cy="2514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28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Angle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angle is the </a:t>
            </a:r>
            <a:r>
              <a:rPr lang="en-US" dirty="0">
                <a:solidFill>
                  <a:schemeClr val="accent1"/>
                </a:solidFill>
              </a:rPr>
              <a:t>3D generalization </a:t>
            </a:r>
            <a:r>
              <a:rPr lang="en-US" dirty="0"/>
              <a:t>of the </a:t>
            </a:r>
            <a:r>
              <a:rPr lang="en-US" dirty="0">
                <a:solidFill>
                  <a:schemeClr val="accent1"/>
                </a:solidFill>
              </a:rPr>
              <a:t>angle</a:t>
            </a:r>
          </a:p>
          <a:p>
            <a:r>
              <a:rPr lang="en-US" dirty="0"/>
              <a:t>It corresponds to a </a:t>
            </a:r>
            <a:r>
              <a:rPr lang="en-US" dirty="0">
                <a:solidFill>
                  <a:schemeClr val="accent1"/>
                </a:solidFill>
              </a:rPr>
              <a:t>surface area </a:t>
            </a:r>
            <a:r>
              <a:rPr lang="en-US" dirty="0"/>
              <a:t>on a </a:t>
            </a:r>
            <a:r>
              <a:rPr lang="en-US" dirty="0">
                <a:solidFill>
                  <a:schemeClr val="accent1"/>
                </a:solidFill>
              </a:rPr>
              <a:t>unit sphere</a:t>
            </a:r>
          </a:p>
          <a:p>
            <a:pPr lvl="1"/>
            <a:r>
              <a:rPr lang="en-US" dirty="0"/>
              <a:t>similar to angle corresponding to a length on a unit circle</a:t>
            </a:r>
          </a:p>
          <a:p>
            <a:pPr lvl="1"/>
            <a:r>
              <a:rPr lang="en-US" dirty="0"/>
              <a:t>measured in </a:t>
            </a:r>
            <a:r>
              <a:rPr lang="en-US" dirty="0" err="1">
                <a:solidFill>
                  <a:schemeClr val="accent1"/>
                </a:solidFill>
              </a:rPr>
              <a:t>steradians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45065"/>
            <a:ext cx="3386137" cy="290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49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Radiance is defined as power per solid angle per projected area</a:t>
            </a:r>
          </a:p>
          <a:p>
            <a:r>
              <a:rPr lang="en-US" dirty="0"/>
              <a:t>Measured in Watts per </a:t>
            </a:r>
            <a:r>
              <a:rPr lang="en-US" dirty="0" err="1"/>
              <a:t>steradian</a:t>
            </a:r>
            <a:r>
              <a:rPr lang="en-US" dirty="0"/>
              <a:t> per meter squared (W/</a:t>
            </a:r>
            <a:r>
              <a:rPr lang="en-US" dirty="0" err="1"/>
              <a:t>sr</a:t>
            </a:r>
            <a:r>
              <a:rPr lang="en-US" dirty="0"/>
              <a:t>/m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2050" name="Picture 2" descr="Image result for radiance radiome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76600"/>
            <a:ext cx="3990975" cy="26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29582" y="4419600"/>
                <a:ext cx="3533788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582" y="4419600"/>
                <a:ext cx="3533788" cy="701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848600" y="3657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04561" y="550379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Projected area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7700074" y="4803057"/>
            <a:ext cx="248946" cy="10186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7" idx="2"/>
          </p:cNvCxnSpPr>
          <p:nvPr/>
        </p:nvCxnSpPr>
        <p:spPr>
          <a:xfrm flipV="1">
            <a:off x="7947100" y="4026932"/>
            <a:ext cx="423438" cy="32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7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Radiance is the most important unit in ray tracing </a:t>
            </a:r>
          </a:p>
          <a:p>
            <a:r>
              <a:rPr lang="en-US" dirty="0"/>
              <a:t>Radiance of a ray does not change as the ray travels in empty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1600" y="3276600"/>
            <a:ext cx="6788016" cy="25146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The Goal of Ray Tracing</a:t>
            </a:r>
          </a:p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Compute the radiance along each viewing ray</a:t>
            </a:r>
          </a:p>
        </p:txBody>
      </p:sp>
    </p:spTree>
    <p:extLst>
      <p:ext uri="{BB962C8B-B14F-4D97-AF65-F5344CB8AC3E}">
        <p14:creationId xmlns:p14="http://schemas.microsoft.com/office/powerpoint/2010/main" val="20893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Irradiance measures the total incident power per unit area</a:t>
            </a:r>
          </a:p>
          <a:p>
            <a:r>
              <a:rPr lang="en-US" dirty="0"/>
              <a:t>Measured in W/m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86506" y="4648200"/>
                <a:ext cx="113338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506" y="4648200"/>
                <a:ext cx="1133387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23576" y="388429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38993" y="577647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7010400" y="4068963"/>
            <a:ext cx="513176" cy="57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119893" y="5349418"/>
            <a:ext cx="419100" cy="4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29" y="3695261"/>
            <a:ext cx="356235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55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Irradiance from Radiance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Irradiance can be computed from radiance: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13906" y="4147066"/>
                <a:ext cx="28426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𝐿𝑑𝑤𝑐𝑜𝑠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6" y="4147066"/>
                <a:ext cx="2842638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1828800" y="4876800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33600" y="3962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79776" y="3777734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133600" y="3581400"/>
            <a:ext cx="16002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96098" y="3963518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0894" y="32657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838694" y="3595173"/>
            <a:ext cx="1888128" cy="127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514600" y="3601699"/>
            <a:ext cx="1212222" cy="127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1872729" y="4397566"/>
            <a:ext cx="554654" cy="4813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468125" y="423788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41722" y="48884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now we learned:</a:t>
            </a:r>
          </a:p>
          <a:p>
            <a:pPr lvl="1"/>
            <a:r>
              <a:rPr lang="en-US" dirty="0"/>
              <a:t>How to create the primary rays from the given camera and image plane parameters</a:t>
            </a:r>
          </a:p>
          <a:p>
            <a:pPr lvl="1"/>
            <a:r>
              <a:rPr lang="en-US" dirty="0"/>
              <a:t>How to intersect these rays with various objects:</a:t>
            </a:r>
          </a:p>
          <a:p>
            <a:pPr lvl="2"/>
            <a:r>
              <a:rPr lang="en-US" dirty="0"/>
              <a:t>Planes</a:t>
            </a:r>
          </a:p>
          <a:p>
            <a:pPr lvl="2"/>
            <a:r>
              <a:rPr lang="en-US" dirty="0"/>
              <a:t>Spheres</a:t>
            </a:r>
          </a:p>
          <a:p>
            <a:pPr lvl="2"/>
            <a:r>
              <a:rPr lang="en-US" dirty="0"/>
              <a:t>Triangles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51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Radiance from Intensity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radiance can be computed from intensity: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28800" y="4876800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133600" y="3962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79776" y="3777734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33600" y="3581400"/>
            <a:ext cx="16002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96098" y="3963518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4258" y="3552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838694" y="3595173"/>
            <a:ext cx="1888128" cy="127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514600" y="3601699"/>
            <a:ext cx="1212222" cy="127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1872729" y="4397566"/>
            <a:ext cx="554654" cy="4813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41722" y="49404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2256680" y="4583350"/>
            <a:ext cx="229621" cy="286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08516" y="4726837"/>
            <a:ext cx="868084" cy="21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122547" y="4915651"/>
                <a:ext cx="1000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𝑑𝐴𝑐𝑜𝑠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547" y="4915651"/>
                <a:ext cx="10009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692458" y="32541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19400" y="3962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Radiance from Intensity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imagine that </a:t>
            </a:r>
            <a:r>
              <a:rPr lang="en-US" dirty="0" err="1"/>
              <a:t>dA</a:t>
            </a:r>
            <a:r>
              <a:rPr lang="en-US" dirty="0"/>
              <a:t> was further away</a:t>
            </a:r>
          </a:p>
          <a:p>
            <a:r>
              <a:rPr lang="en-US" dirty="0"/>
              <a:t>The same intensity would be spread over a larger area</a:t>
            </a:r>
          </a:p>
          <a:p>
            <a:r>
              <a:rPr lang="en-US" dirty="0"/>
              <a:t>This relationship is governed by the inverse square law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5943600"/>
            <a:ext cx="121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945568" y="499944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9059" y="4814775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</p:txBody>
      </p:sp>
      <p:cxnSp>
        <p:nvCxnSpPr>
          <p:cNvPr id="9" name="Straight Arrow Connector 8"/>
          <p:cNvCxnSpPr>
            <a:endCxn id="16" idx="0"/>
          </p:cNvCxnSpPr>
          <p:nvPr/>
        </p:nvCxnSpPr>
        <p:spPr>
          <a:xfrm flipH="1">
            <a:off x="971274" y="3581400"/>
            <a:ext cx="2762526" cy="233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8327" y="5506865"/>
            <a:ext cx="27064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9092" y="47469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04800" y="3595173"/>
            <a:ext cx="3422022" cy="231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524000" y="3601700"/>
            <a:ext cx="2202822" cy="2312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7877" y="591467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1079850" y="5410200"/>
            <a:ext cx="414669" cy="5182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12033" y="5664724"/>
            <a:ext cx="868084" cy="21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143183" y="5753734"/>
                <a:ext cx="1000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𝑑𝐴𝑐𝑜𝑠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83" y="5753734"/>
                <a:ext cx="10009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692458" y="32541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19400" y="3962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20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Square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irradiance emitted by a point light source is reduced by the square of the distance from the source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3074" name="Picture 2" descr="https://upload.wikimedia.org/wikipedia/commons/thumb/2/28/Inverse_square_law.svg/2000px-Inverse_square_law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01643"/>
            <a:ext cx="4267200" cy="284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36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Square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further away from the light source appear dimmer as a result</a:t>
            </a:r>
          </a:p>
          <a:p>
            <a:r>
              <a:rPr lang="en-US" dirty="0"/>
              <a:t>This is why the </a:t>
            </a:r>
            <a:r>
              <a:rPr lang="en-US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of the stars can be judged by their </a:t>
            </a:r>
            <a:r>
              <a:rPr lang="en-US" dirty="0">
                <a:solidFill>
                  <a:schemeClr val="accent1"/>
                </a:solidFill>
              </a:rPr>
              <a:t>brightness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85662"/>
            <a:ext cx="3886200" cy="29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066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Cosine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cosine law </a:t>
            </a:r>
            <a:r>
              <a:rPr lang="en-US" dirty="0"/>
              <a:t>states that a surface can receive (or emit) radiation only in proportion to its area </a:t>
            </a:r>
            <a:r>
              <a:rPr lang="en-US" dirty="0">
                <a:solidFill>
                  <a:schemeClr val="accent1"/>
                </a:solidFill>
              </a:rPr>
              <a:t>projected</a:t>
            </a:r>
            <a:r>
              <a:rPr lang="en-US" dirty="0"/>
              <a:t> in the direction of the light: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24000" y="3254121"/>
            <a:ext cx="3636444" cy="3029882"/>
            <a:chOff x="304800" y="3254121"/>
            <a:chExt cx="3636444" cy="302988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04800" y="5943600"/>
              <a:ext cx="121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945568" y="4999441"/>
              <a:ext cx="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69059" y="4814775"/>
              <a:ext cx="270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cxnSp>
          <p:nvCxnSpPr>
            <p:cNvPr id="11" name="Straight Arrow Connector 10"/>
            <p:cNvCxnSpPr>
              <a:endCxn id="16" idx="0"/>
            </p:cNvCxnSpPr>
            <p:nvPr/>
          </p:nvCxnSpPr>
          <p:spPr>
            <a:xfrm flipH="1">
              <a:off x="971274" y="3581400"/>
              <a:ext cx="2762526" cy="2333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68327" y="5506865"/>
              <a:ext cx="27064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Θ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9092" y="47469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04800" y="3595173"/>
              <a:ext cx="3422022" cy="2311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524000" y="3601700"/>
              <a:ext cx="2202822" cy="2312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77" y="591467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dA</a:t>
              </a: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079850" y="5410200"/>
              <a:ext cx="414669" cy="5182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312033" y="5664724"/>
              <a:ext cx="868084" cy="213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143183" y="5753734"/>
                  <a:ext cx="10009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𝑑𝐴𝑐𝑜𝑠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183" y="5753734"/>
                  <a:ext cx="1000915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3692458" y="325412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71608" y="5204111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98748" y="4231542"/>
                <a:ext cx="2022670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748" y="4231542"/>
                <a:ext cx="2022670" cy="700063"/>
              </a:xfrm>
              <a:prstGeom prst="rect">
                <a:avLst/>
              </a:prstGeom>
              <a:blipFill>
                <a:blip r:embed="rId3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36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Putting together all these concepts gives us an equation known as the rendering equation</a:t>
            </a:r>
          </a:p>
          <a:p>
            <a:r>
              <a:rPr lang="en-US" dirty="0"/>
              <a:t>It models how much light arriving from an incoming direction (</a:t>
            </a:r>
            <a:r>
              <a:rPr lang="en-US" b="1" dirty="0" err="1"/>
              <a:t>w</a:t>
            </a:r>
            <a:r>
              <a:rPr lang="en-US" b="1" baseline="-25000" dirty="0" err="1"/>
              <a:t>i</a:t>
            </a:r>
            <a:r>
              <a:rPr lang="en-US" dirty="0"/>
              <a:t>) is reflected toward an outgoing direction (</a:t>
            </a:r>
            <a:r>
              <a:rPr lang="en-US" b="1" dirty="0"/>
              <a:t>w</a:t>
            </a:r>
            <a:r>
              <a:rPr lang="en-US" b="1" baseline="-25000" dirty="0"/>
              <a:t>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2050" name="Picture 2" descr="https://upload.wikimedia.org/wikipedia/commons/d/d1/Rendering_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191000"/>
            <a:ext cx="3505200" cy="18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5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0600" y="3048000"/>
                <a:ext cx="7269747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048000"/>
                <a:ext cx="7269747" cy="9685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85772" y="319587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1098" y="3821497"/>
            <a:ext cx="1731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74182" y="3734446"/>
            <a:ext cx="1184940" cy="1562417"/>
            <a:chOff x="374182" y="4344046"/>
            <a:chExt cx="1184940" cy="1562417"/>
          </a:xfrm>
        </p:grpSpPr>
        <p:sp>
          <p:nvSpPr>
            <p:cNvPr id="11" name="TextBox 10"/>
            <p:cNvSpPr txBox="1"/>
            <p:nvPr/>
          </p:nvSpPr>
          <p:spPr>
            <a:xfrm>
              <a:off x="374182" y="5260132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Outgoing </a:t>
              </a:r>
            </a:p>
            <a:p>
              <a:r>
                <a:rPr lang="en-US" dirty="0"/>
                <a:t>radiance</a:t>
              </a:r>
            </a:p>
          </p:txBody>
        </p:sp>
        <p:cxnSp>
          <p:nvCxnSpPr>
            <p:cNvPr id="19" name="Straight Arrow Connector 18"/>
            <p:cNvCxnSpPr>
              <a:endCxn id="11" idx="0"/>
            </p:cNvCxnSpPr>
            <p:nvPr/>
          </p:nvCxnSpPr>
          <p:spPr>
            <a:xfrm flipH="1">
              <a:off x="966652" y="4344046"/>
              <a:ext cx="592470" cy="9160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1861856" y="3716524"/>
            <a:ext cx="1388977" cy="1574408"/>
            <a:chOff x="1861856" y="4326124"/>
            <a:chExt cx="1388977" cy="1574408"/>
          </a:xfrm>
        </p:grpSpPr>
        <p:sp>
          <p:nvSpPr>
            <p:cNvPr id="13" name="TextBox 12"/>
            <p:cNvSpPr txBox="1"/>
            <p:nvPr/>
          </p:nvSpPr>
          <p:spPr>
            <a:xfrm>
              <a:off x="1861856" y="5254201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Emitted</a:t>
              </a:r>
            </a:p>
            <a:p>
              <a:r>
                <a:rPr lang="en-US" dirty="0"/>
                <a:t>radiance</a:t>
              </a:r>
            </a:p>
          </p:txBody>
        </p:sp>
        <p:cxnSp>
          <p:nvCxnSpPr>
            <p:cNvPr id="21" name="Straight Arrow Connector 20"/>
            <p:cNvCxnSpPr>
              <a:endCxn id="13" idx="0"/>
            </p:cNvCxnSpPr>
            <p:nvPr/>
          </p:nvCxnSpPr>
          <p:spPr>
            <a:xfrm flipH="1">
              <a:off x="2396618" y="4326124"/>
              <a:ext cx="854215" cy="928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113183" y="3716524"/>
            <a:ext cx="1915909" cy="1574407"/>
            <a:chOff x="3113183" y="4326124"/>
            <a:chExt cx="1915909" cy="1574407"/>
          </a:xfrm>
        </p:grpSpPr>
        <p:sp>
          <p:nvSpPr>
            <p:cNvPr id="14" name="TextBox 13"/>
            <p:cNvSpPr txBox="1"/>
            <p:nvPr/>
          </p:nvSpPr>
          <p:spPr>
            <a:xfrm>
              <a:off x="3113183" y="5254200"/>
              <a:ext cx="19159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Reflectance</a:t>
              </a:r>
            </a:p>
            <a:p>
              <a:r>
                <a:rPr lang="en-US" dirty="0"/>
                <a:t>Function (BRDF)</a:t>
              </a:r>
            </a:p>
          </p:txBody>
        </p:sp>
        <p:cxnSp>
          <p:nvCxnSpPr>
            <p:cNvPr id="23" name="Straight Arrow Connector 22"/>
            <p:cNvCxnSpPr>
              <a:endCxn id="14" idx="0"/>
            </p:cNvCxnSpPr>
            <p:nvPr/>
          </p:nvCxnSpPr>
          <p:spPr>
            <a:xfrm flipH="1">
              <a:off x="4071138" y="4326124"/>
              <a:ext cx="653262" cy="928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059444" y="3716524"/>
            <a:ext cx="1466865" cy="1574407"/>
            <a:chOff x="5059444" y="4326124"/>
            <a:chExt cx="1466865" cy="1574407"/>
          </a:xfrm>
        </p:grpSpPr>
        <p:sp>
          <p:nvSpPr>
            <p:cNvPr id="15" name="TextBox 14"/>
            <p:cNvSpPr txBox="1"/>
            <p:nvPr/>
          </p:nvSpPr>
          <p:spPr>
            <a:xfrm>
              <a:off x="5059444" y="525420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Incoming</a:t>
              </a:r>
            </a:p>
            <a:p>
              <a:r>
                <a:rPr lang="en-US" dirty="0"/>
                <a:t>radiance</a:t>
              </a:r>
            </a:p>
          </p:txBody>
        </p:sp>
        <p:cxnSp>
          <p:nvCxnSpPr>
            <p:cNvPr id="25" name="Straight Arrow Connector 24"/>
            <p:cNvCxnSpPr>
              <a:endCxn id="15" idx="0"/>
            </p:cNvCxnSpPr>
            <p:nvPr/>
          </p:nvCxnSpPr>
          <p:spPr>
            <a:xfrm flipH="1">
              <a:off x="5619854" y="4326124"/>
              <a:ext cx="906455" cy="928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529215" y="3652812"/>
            <a:ext cx="1197764" cy="1869424"/>
            <a:chOff x="7529215" y="3652812"/>
            <a:chExt cx="1197764" cy="1869424"/>
          </a:xfrm>
        </p:grpSpPr>
        <p:sp>
          <p:nvSpPr>
            <p:cNvPr id="16" name="TextBox 15"/>
            <p:cNvSpPr txBox="1"/>
            <p:nvPr/>
          </p:nvSpPr>
          <p:spPr>
            <a:xfrm>
              <a:off x="7529215" y="4598906"/>
              <a:ext cx="11977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Area</a:t>
              </a:r>
            </a:p>
            <a:p>
              <a:r>
                <a:rPr lang="en-US" dirty="0"/>
                <a:t>correction</a:t>
              </a:r>
            </a:p>
            <a:p>
              <a:r>
                <a:rPr lang="en-US" dirty="0"/>
                <a:t>factor</a:t>
              </a:r>
            </a:p>
          </p:txBody>
        </p:sp>
        <p:cxnSp>
          <p:nvCxnSpPr>
            <p:cNvPr id="27" name="Straight Arrow Connector 26"/>
            <p:cNvCxnSpPr>
              <a:endCxn id="16" idx="0"/>
            </p:cNvCxnSpPr>
            <p:nvPr/>
          </p:nvCxnSpPr>
          <p:spPr>
            <a:xfrm>
              <a:off x="7895229" y="3652812"/>
              <a:ext cx="232868" cy="946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285027" y="3652812"/>
            <a:ext cx="1283365" cy="1715344"/>
            <a:chOff x="6285027" y="3652812"/>
            <a:chExt cx="1283365" cy="1715344"/>
          </a:xfrm>
        </p:grpSpPr>
        <p:sp>
          <p:nvSpPr>
            <p:cNvPr id="17" name="TextBox 16"/>
            <p:cNvSpPr txBox="1"/>
            <p:nvPr/>
          </p:nvSpPr>
          <p:spPr>
            <a:xfrm>
              <a:off x="6285027" y="4721825"/>
              <a:ext cx="1283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Differential</a:t>
              </a:r>
            </a:p>
            <a:p>
              <a:r>
                <a:rPr lang="en-US" dirty="0"/>
                <a:t>solid angle</a:t>
              </a:r>
            </a:p>
          </p:txBody>
        </p:sp>
        <p:cxnSp>
          <p:nvCxnSpPr>
            <p:cNvPr id="29" name="Straight Arrow Connector 28"/>
            <p:cNvCxnSpPr>
              <a:endCxn id="17" idx="0"/>
            </p:cNvCxnSpPr>
            <p:nvPr/>
          </p:nvCxnSpPr>
          <p:spPr>
            <a:xfrm flipH="1">
              <a:off x="6926710" y="3652812"/>
              <a:ext cx="326836" cy="10690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581400" y="2286000"/>
            <a:ext cx="1787669" cy="967581"/>
            <a:chOff x="3581400" y="2895600"/>
            <a:chExt cx="1787669" cy="967581"/>
          </a:xfrm>
        </p:grpSpPr>
        <p:sp>
          <p:nvSpPr>
            <p:cNvPr id="18" name="TextBox 17"/>
            <p:cNvSpPr txBox="1"/>
            <p:nvPr/>
          </p:nvSpPr>
          <p:spPr>
            <a:xfrm>
              <a:off x="3581400" y="2895600"/>
              <a:ext cx="17876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Integration over</a:t>
              </a:r>
            </a:p>
            <a:p>
              <a:r>
                <a:rPr lang="en-US" dirty="0"/>
                <a:t>hemisphere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4201098" y="3541931"/>
              <a:ext cx="86562" cy="32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900631" y="2325469"/>
            <a:ext cx="1947969" cy="1011666"/>
            <a:chOff x="5900631" y="2325469"/>
            <a:chExt cx="1947969" cy="1011666"/>
          </a:xfrm>
        </p:grpSpPr>
        <p:sp>
          <p:nvSpPr>
            <p:cNvPr id="22" name="Left Brace 21"/>
            <p:cNvSpPr/>
            <p:nvPr/>
          </p:nvSpPr>
          <p:spPr>
            <a:xfrm rot="5400000">
              <a:off x="6606252" y="2475787"/>
              <a:ext cx="404802" cy="13178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00631" y="2325469"/>
              <a:ext cx="19479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Perpendicularly</a:t>
              </a:r>
            </a:p>
            <a:p>
              <a:r>
                <a:rPr lang="en-US" dirty="0"/>
                <a:t>received irradiance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4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costly to evaluate</a:t>
            </a:r>
          </a:p>
          <a:p>
            <a:r>
              <a:rPr lang="en-US" dirty="0"/>
              <a:t>For each surface point </a:t>
            </a:r>
            <a:r>
              <a:rPr lang="en-US" b="1" dirty="0"/>
              <a:t>x </a:t>
            </a:r>
            <a:r>
              <a:rPr lang="en-US" dirty="0"/>
              <a:t>we need to integrate over the entire hemisphere surrounding </a:t>
            </a:r>
            <a:r>
              <a:rPr lang="en-US" b="1" dirty="0"/>
              <a:t>x</a:t>
            </a:r>
            <a:endParaRPr lang="en-US" dirty="0"/>
          </a:p>
          <a:p>
            <a:r>
              <a:rPr lang="en-US" dirty="0"/>
              <a:t>Simplification:</a:t>
            </a:r>
          </a:p>
          <a:p>
            <a:pPr lvl="1"/>
            <a:r>
              <a:rPr lang="en-US" dirty="0"/>
              <a:t>Exclude all directions except light sources</a:t>
            </a:r>
          </a:p>
          <a:p>
            <a:pPr lvl="1"/>
            <a:r>
              <a:rPr lang="en-US" dirty="0"/>
              <a:t>Add an ambient term to simulate what was excluded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9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</a:t>
            </a:r>
            <a:r>
              <a:rPr lang="en-US" dirty="0" err="1"/>
              <a:t>Normals</a:t>
            </a:r>
            <a:r>
              <a:rPr lang="en-US" dirty="0"/>
              <a:t> (Reminder)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surface normal </a:t>
            </a:r>
            <a:r>
              <a:rPr lang="en-US" dirty="0"/>
              <a:t>is a unit vector which is </a:t>
            </a:r>
            <a:r>
              <a:rPr lang="en-US" dirty="0">
                <a:solidFill>
                  <a:srgbClr val="C00000"/>
                </a:solidFill>
              </a:rPr>
              <a:t>orthogonal</a:t>
            </a:r>
            <a:r>
              <a:rPr lang="en-US" dirty="0"/>
              <a:t> to the surface and points </a:t>
            </a:r>
            <a:r>
              <a:rPr lang="en-US" dirty="0">
                <a:solidFill>
                  <a:srgbClr val="C00000"/>
                </a:solidFill>
              </a:rPr>
              <a:t>outward</a:t>
            </a:r>
            <a:r>
              <a:rPr lang="en-US" dirty="0"/>
              <a:t> from the surface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600200" y="3800474"/>
            <a:ext cx="2114399" cy="1914526"/>
            <a:chOff x="609600" y="4714874"/>
            <a:chExt cx="2114399" cy="1914526"/>
          </a:xfrm>
        </p:grpSpPr>
        <p:grpSp>
          <p:nvGrpSpPr>
            <p:cNvPr id="38" name="Group 37"/>
            <p:cNvGrpSpPr/>
            <p:nvPr/>
          </p:nvGrpSpPr>
          <p:grpSpPr>
            <a:xfrm>
              <a:off x="609600" y="4714874"/>
              <a:ext cx="2114399" cy="1914526"/>
              <a:chOff x="1219200" y="4273064"/>
              <a:chExt cx="2114399" cy="191452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4882664"/>
                <a:ext cx="2114399" cy="130492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 flipV="1">
                <a:off x="2286000" y="4425464"/>
                <a:ext cx="397042" cy="115252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667000" y="427306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64055" y="555383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2348552" y="5410200"/>
                <a:ext cx="155812" cy="420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2449773" y="5459104"/>
                <a:ext cx="51180" cy="143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2384720" y="5503232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2184780" y="5367234"/>
                <a:ext cx="155812" cy="420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2126776" y="5361296"/>
                <a:ext cx="51180" cy="143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2227772" y="5461152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447800" y="587906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</p:grpSp>
      <p:cxnSp>
        <p:nvCxnSpPr>
          <p:cNvPr id="40" name="Straight Connector 39"/>
          <p:cNvCxnSpPr/>
          <p:nvPr/>
        </p:nvCxnSpPr>
        <p:spPr>
          <a:xfrm flipV="1">
            <a:off x="6067425" y="4168023"/>
            <a:ext cx="1019175" cy="571501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10400" y="409182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88828" y="4253540"/>
            <a:ext cx="42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6079177" y="4746574"/>
            <a:ext cx="1007423" cy="573974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041384" y="5117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79160" y="4797196"/>
            <a:ext cx="42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5486400" y="4101348"/>
            <a:ext cx="1219200" cy="1219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6067301" y="4746574"/>
            <a:ext cx="533909" cy="29736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067425" y="4425528"/>
            <a:ext cx="560213" cy="31399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</a:t>
            </a:r>
            <a:r>
              <a:rPr lang="en-US" dirty="0" err="1"/>
              <a:t>Normals</a:t>
            </a:r>
            <a:r>
              <a:rPr lang="en-US" dirty="0"/>
              <a:t> (Reminder)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the type of the object:</a:t>
            </a:r>
          </a:p>
          <a:p>
            <a:pPr lvl="1"/>
            <a:r>
              <a:rPr lang="en-US" dirty="0"/>
              <a:t>For a </a:t>
            </a:r>
            <a:r>
              <a:rPr lang="en-US" dirty="0">
                <a:solidFill>
                  <a:srgbClr val="C00000"/>
                </a:solidFill>
              </a:rPr>
              <a:t>plane</a:t>
            </a:r>
            <a:r>
              <a:rPr lang="en-US" dirty="0"/>
              <a:t>, surface normal is given so you don’t have to do anything (except to normalize it if it isn’t normalized).</a:t>
            </a:r>
          </a:p>
          <a:p>
            <a:pPr lvl="1"/>
            <a:r>
              <a:rPr lang="en-US" dirty="0"/>
              <a:t>For a </a:t>
            </a:r>
            <a:r>
              <a:rPr lang="en-US" dirty="0">
                <a:solidFill>
                  <a:srgbClr val="C00000"/>
                </a:solidFill>
              </a:rPr>
              <a:t>sphere</a:t>
            </a:r>
            <a:r>
              <a:rPr lang="en-US" dirty="0"/>
              <a:t>, compute: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For a </a:t>
            </a:r>
            <a:r>
              <a:rPr lang="en-US" dirty="0">
                <a:solidFill>
                  <a:srgbClr val="C00000"/>
                </a:solidFill>
              </a:rPr>
              <a:t>triangle</a:t>
            </a:r>
            <a:r>
              <a:rPr lang="en-US" dirty="0"/>
              <a:t>, compute cross product of two edge vectors: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91000" y="2781535"/>
            <a:ext cx="1184286" cy="1438165"/>
            <a:chOff x="7031666" y="2209800"/>
            <a:chExt cx="1336686" cy="1623235"/>
          </a:xfrm>
        </p:grpSpPr>
        <p:sp>
          <p:nvSpPr>
            <p:cNvPr id="11" name="Oval 10"/>
            <p:cNvSpPr/>
            <p:nvPr/>
          </p:nvSpPr>
          <p:spPr>
            <a:xfrm>
              <a:off x="7031666" y="2613835"/>
              <a:ext cx="1219200" cy="1219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75689" y="2906234"/>
              <a:ext cx="304800" cy="416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17466" y="2328532"/>
              <a:ext cx="304800" cy="416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640472" y="2369024"/>
              <a:ext cx="457200" cy="848833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618406" y="3200575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06376" y="267382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63552" y="22098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70806" y="2822556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sp>
        <p:nvSpPr>
          <p:cNvPr id="24" name="Isosceles Triangle 23"/>
          <p:cNvSpPr/>
          <p:nvPr/>
        </p:nvSpPr>
        <p:spPr>
          <a:xfrm>
            <a:off x="6014304" y="4576950"/>
            <a:ext cx="1879442" cy="1594678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91200" y="5972300"/>
            <a:ext cx="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5739" y="5989125"/>
            <a:ext cx="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94051" y="4438357"/>
            <a:ext cx="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33" name="Straight Connector 32"/>
          <p:cNvCxnSpPr>
            <a:stCxn id="24" idx="2"/>
            <a:endCxn id="24" idx="4"/>
          </p:cNvCxnSpPr>
          <p:nvPr/>
        </p:nvCxnSpPr>
        <p:spPr>
          <a:xfrm>
            <a:off x="6014304" y="6171628"/>
            <a:ext cx="1879442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29400" y="5802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/>
              <a:t> - </a:t>
            </a:r>
            <a:r>
              <a:rPr lang="en-US" b="1" dirty="0"/>
              <a:t>a</a:t>
            </a:r>
          </a:p>
        </p:txBody>
      </p:sp>
      <p:cxnSp>
        <p:nvCxnSpPr>
          <p:cNvPr id="37" name="Straight Connector 36"/>
          <p:cNvCxnSpPr>
            <a:endCxn id="24" idx="0"/>
          </p:cNvCxnSpPr>
          <p:nvPr/>
        </p:nvCxnSpPr>
        <p:spPr>
          <a:xfrm flipV="1">
            <a:off x="6019800" y="4576950"/>
            <a:ext cx="934225" cy="159525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8000000">
            <a:off x="5999520" y="511718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 - </a:t>
            </a:r>
            <a:r>
              <a:rPr lang="en-US" b="1" dirty="0"/>
              <a:t>a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019800" y="4876800"/>
            <a:ext cx="0" cy="1295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15000" y="4812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019800" y="5748793"/>
            <a:ext cx="102704" cy="19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127804" y="5743494"/>
            <a:ext cx="6296" cy="22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5680" y="5942330"/>
            <a:ext cx="18288" cy="182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6019800" y="59436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42050" y="593725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134100" y="6043930"/>
            <a:ext cx="18288" cy="182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93898" y="3320832"/>
                <a:ext cx="1148648" cy="476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98" y="3320832"/>
                <a:ext cx="1148648" cy="476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295400" y="4996934"/>
                <a:ext cx="241841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96934"/>
                <a:ext cx="2418418" cy="586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err="1"/>
              <a:t>foreach</a:t>
            </a:r>
            <a:r>
              <a:rPr lang="en-US" dirty="0"/>
              <a:t> pixel s:</a:t>
            </a:r>
          </a:p>
          <a:p>
            <a:pPr>
              <a:buNone/>
            </a:pPr>
            <a:r>
              <a:rPr lang="en-US" dirty="0"/>
              <a:t>    compute the viewing ray </a:t>
            </a:r>
            <a:r>
              <a:rPr lang="en-US" b="1" dirty="0"/>
              <a:t>r</a:t>
            </a:r>
            <a:r>
              <a:rPr lang="en-US" dirty="0"/>
              <a:t> (from </a:t>
            </a:r>
            <a:r>
              <a:rPr lang="en-US" b="1" dirty="0"/>
              <a:t>e</a:t>
            </a:r>
            <a:r>
              <a:rPr lang="en-US" dirty="0"/>
              <a:t> to </a:t>
            </a:r>
            <a:r>
              <a:rPr lang="en-US" b="1" dirty="0"/>
              <a:t>s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</a:t>
            </a:r>
            <a:r>
              <a:rPr lang="en-US" dirty="0" err="1"/>
              <a:t>t</a:t>
            </a:r>
            <a:r>
              <a:rPr lang="en-US" baseline="-25000" dirty="0" err="1"/>
              <a:t>min</a:t>
            </a:r>
            <a:r>
              <a:rPr lang="en-US" dirty="0"/>
              <a:t> = ∞, </a:t>
            </a:r>
            <a:r>
              <a:rPr lang="en-US" dirty="0" err="1"/>
              <a:t>obj</a:t>
            </a:r>
            <a:r>
              <a:rPr lang="en-US" dirty="0"/>
              <a:t> = NULL</a:t>
            </a:r>
          </a:p>
          <a:p>
            <a:pPr>
              <a:buNone/>
            </a:pPr>
            <a:r>
              <a:rPr lang="en-US" dirty="0"/>
              <a:t>    </a:t>
            </a:r>
            <a:r>
              <a:rPr lang="en-US" b="1" dirty="0" err="1"/>
              <a:t>foreach</a:t>
            </a:r>
            <a:r>
              <a:rPr lang="en-US" dirty="0"/>
              <a:t> object o:</a:t>
            </a:r>
          </a:p>
          <a:p>
            <a:pPr>
              <a:buNone/>
            </a:pPr>
            <a:r>
              <a:rPr lang="en-US" dirty="0"/>
              <a:t>        </a:t>
            </a:r>
            <a:r>
              <a:rPr lang="en-US" b="1" dirty="0"/>
              <a:t>if</a:t>
            </a:r>
            <a:r>
              <a:rPr lang="en-US" dirty="0"/>
              <a:t> r intersects o:</a:t>
            </a:r>
          </a:p>
          <a:p>
            <a:pPr>
              <a:buNone/>
            </a:pPr>
            <a:r>
              <a:rPr lang="en-US" dirty="0"/>
              <a:t>            </a:t>
            </a:r>
            <a:r>
              <a:rPr lang="en-US" b="1" dirty="0"/>
              <a:t>if</a:t>
            </a:r>
            <a:r>
              <a:rPr lang="en-US" dirty="0"/>
              <a:t> t &lt; </a:t>
            </a:r>
            <a:r>
              <a:rPr lang="en-US" dirty="0" err="1"/>
              <a:t>t</a:t>
            </a:r>
            <a:r>
              <a:rPr lang="en-US" baseline="-25000" dirty="0" err="1"/>
              <a:t>min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                </a:t>
            </a:r>
            <a:r>
              <a:rPr lang="en-US" dirty="0" err="1"/>
              <a:t>t</a:t>
            </a:r>
            <a:r>
              <a:rPr lang="en-US" baseline="-25000" dirty="0" err="1"/>
              <a:t>min</a:t>
            </a:r>
            <a:r>
              <a:rPr lang="en-US" dirty="0"/>
              <a:t> = t, </a:t>
            </a:r>
            <a:r>
              <a:rPr lang="en-US" dirty="0" err="1"/>
              <a:t>obj</a:t>
            </a:r>
            <a:r>
              <a:rPr lang="en-US" dirty="0"/>
              <a:t> = o</a:t>
            </a:r>
          </a:p>
          <a:p>
            <a:pPr>
              <a:buNone/>
            </a:pPr>
            <a:r>
              <a:rPr lang="en-US" dirty="0"/>
              <a:t>    </a:t>
            </a:r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dirty="0" err="1"/>
              <a:t>obj</a:t>
            </a:r>
            <a:r>
              <a:rPr lang="en-US" dirty="0"/>
              <a:t> not NULL:</a:t>
            </a:r>
          </a:p>
          <a:p>
            <a:pPr>
              <a:buNone/>
            </a:pPr>
            <a:r>
              <a:rPr lang="en-US" dirty="0"/>
              <a:t>        pixel color = color of </a:t>
            </a:r>
            <a:r>
              <a:rPr lang="en-US" dirty="0" err="1"/>
              <a:t>obj</a:t>
            </a:r>
            <a:endParaRPr lang="en-US" dirty="0"/>
          </a:p>
          <a:p>
            <a:pPr>
              <a:buNone/>
            </a:pPr>
            <a:r>
              <a:rPr lang="en-US" dirty="0"/>
              <a:t>    </a:t>
            </a:r>
            <a:r>
              <a:rPr lang="en-US" b="1" dirty="0"/>
              <a:t>else</a:t>
            </a:r>
          </a:p>
          <a:p>
            <a:pPr>
              <a:buNone/>
            </a:pPr>
            <a:r>
              <a:rPr lang="en-US" dirty="0"/>
              <a:t>        pixel color = color of background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approximate the rendering equation as a sum of three simple shading models:</a:t>
            </a:r>
          </a:p>
          <a:p>
            <a:pPr lvl="1"/>
            <a:r>
              <a:rPr lang="en-US" dirty="0"/>
              <a:t>Diffuse shading</a:t>
            </a:r>
          </a:p>
          <a:p>
            <a:pPr lvl="1"/>
            <a:r>
              <a:rPr lang="en-US" dirty="0"/>
              <a:t>Specular shading</a:t>
            </a:r>
          </a:p>
          <a:p>
            <a:pPr lvl="1"/>
            <a:r>
              <a:rPr lang="en-US" dirty="0"/>
              <a:t>Ambient shading</a:t>
            </a:r>
          </a:p>
          <a:p>
            <a:r>
              <a:rPr lang="en-US" dirty="0"/>
              <a:t>All models are based on a modified rendering equation: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05000" y="4572000"/>
                <a:ext cx="472635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tr-TR" sz="2400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572000"/>
                <a:ext cx="4726357" cy="10459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676400" y="573395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Outgoing</a:t>
            </a:r>
          </a:p>
          <a:p>
            <a:r>
              <a:rPr lang="en-US" dirty="0"/>
              <a:t>radiance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402528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lights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6420" y="587244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reflectance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8575" y="5443526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Perpendicularly</a:t>
            </a:r>
          </a:p>
          <a:p>
            <a:r>
              <a:rPr lang="en-US" dirty="0"/>
              <a:t>received irradiance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2236810" y="5334000"/>
            <a:ext cx="201590" cy="39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0"/>
          </p:cNvCxnSpPr>
          <p:nvPr/>
        </p:nvCxnSpPr>
        <p:spPr>
          <a:xfrm>
            <a:off x="4724400" y="5334000"/>
            <a:ext cx="378215" cy="53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33800" y="4377069"/>
            <a:ext cx="604356" cy="21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19800" y="5334000"/>
            <a:ext cx="1026413" cy="10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460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surface shading equation with the rendering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55443" y="2590800"/>
                <a:ext cx="472635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tr-TR" sz="2400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43" y="2590800"/>
                <a:ext cx="4726357" cy="10459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90600" y="3962400"/>
                <a:ext cx="7269747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962400"/>
                <a:ext cx="7269747" cy="9685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85772" y="411027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01098" y="4735897"/>
            <a:ext cx="1731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7162146" y="3429654"/>
            <a:ext cx="404802" cy="13178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 rot="5400000">
            <a:off x="5356699" y="3046864"/>
            <a:ext cx="447033" cy="2041242"/>
          </a:xfrm>
          <a:prstGeom prst="lef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867400" y="3276600"/>
            <a:ext cx="15240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2" idx="1"/>
          </p:cNvCxnSpPr>
          <p:nvPr/>
        </p:nvCxnSpPr>
        <p:spPr>
          <a:xfrm flipH="1" flipV="1">
            <a:off x="4322741" y="3322404"/>
            <a:ext cx="1257475" cy="521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886200" y="3124200"/>
            <a:ext cx="488022" cy="126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7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the phenomenon that a surface can receive radiation only in proportion to its area </a:t>
            </a:r>
            <a:r>
              <a:rPr lang="en-US" dirty="0">
                <a:solidFill>
                  <a:schemeClr val="accent1"/>
                </a:solidFill>
              </a:rPr>
              <a:t>projected</a:t>
            </a:r>
            <a:r>
              <a:rPr lang="en-US" dirty="0"/>
              <a:t> in the direction of the light: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95400" y="3566010"/>
            <a:ext cx="2570704" cy="2301390"/>
            <a:chOff x="3581400" y="1899136"/>
            <a:chExt cx="2570704" cy="2301390"/>
          </a:xfrm>
        </p:grpSpPr>
        <p:sp>
          <p:nvSpPr>
            <p:cNvPr id="7" name="Rectangle 6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95800" y="2875128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83594" y="3688124"/>
            <a:ext cx="4578211" cy="2309115"/>
            <a:chOff x="4383594" y="3688124"/>
            <a:chExt cx="4578211" cy="230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72000" y="3688124"/>
                  <a:ext cx="3975832" cy="383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b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tr-TR" sz="2400" b="1" i="1" smtClean="0">
                            <a:latin typeface="Cambria Math" charset="0"/>
                          </a:rPr>
                          <m:t>𝑬</m:t>
                        </m:r>
                        <m:r>
                          <a:rPr lang="en-US" sz="24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688124"/>
                  <a:ext cx="3975832" cy="38324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4383594" y="4609255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Outgoing</a:t>
              </a:r>
            </a:p>
            <a:p>
              <a:r>
                <a:rPr lang="en-US" dirty="0"/>
                <a:t>radiance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15200" y="4681537"/>
              <a:ext cx="16466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Perpendicularly</a:t>
              </a:r>
            </a:p>
            <a:p>
              <a:r>
                <a:rPr lang="en-US" dirty="0"/>
                <a:t>received</a:t>
              </a:r>
            </a:p>
            <a:p>
              <a:r>
                <a:rPr lang="en-US" dirty="0"/>
                <a:t>irradiance</a:t>
              </a:r>
            </a:p>
          </p:txBody>
        </p:sp>
        <p:cxnSp>
          <p:nvCxnSpPr>
            <p:cNvPr id="33" name="Straight Arrow Connector 32"/>
            <p:cNvCxnSpPr>
              <a:endCxn id="29" idx="0"/>
            </p:cNvCxnSpPr>
            <p:nvPr/>
          </p:nvCxnSpPr>
          <p:spPr>
            <a:xfrm flipH="1">
              <a:off x="4944004" y="4164673"/>
              <a:ext cx="161396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710831" y="4118490"/>
              <a:ext cx="218405" cy="503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7" r="-2929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/>
          <p:cNvSpPr txBox="1"/>
          <p:nvPr/>
        </p:nvSpPr>
        <p:spPr>
          <a:xfrm>
            <a:off x="5902668" y="4639270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</a:t>
            </a:r>
          </a:p>
          <a:p>
            <a:r>
              <a:rPr lang="en-US" dirty="0"/>
              <a:t>reflectance</a:t>
            </a:r>
          </a:p>
          <a:p>
            <a:r>
              <a:rPr lang="en-US" dirty="0"/>
              <a:t>coefficient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304505" y="4116062"/>
            <a:ext cx="99495" cy="493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8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a diffuse surface reflects </a:t>
            </a:r>
            <a:r>
              <a:rPr lang="en-US" dirty="0">
                <a:solidFill>
                  <a:srgbClr val="C00000"/>
                </a:solidFill>
              </a:rPr>
              <a:t>equal radiance </a:t>
            </a:r>
            <a:r>
              <a:rPr lang="en-US" dirty="0"/>
              <a:t>in all directions (looks equally bright from all viewing directions)</a:t>
            </a:r>
          </a:p>
          <a:p>
            <a:r>
              <a:rPr lang="en-US" dirty="0"/>
              <a:t>Such a surface is called a </a:t>
            </a:r>
            <a:r>
              <a:rPr lang="en-US" dirty="0" err="1">
                <a:solidFill>
                  <a:srgbClr val="C00000"/>
                </a:solidFill>
              </a:rPr>
              <a:t>Lambertian</a:t>
            </a:r>
            <a:r>
              <a:rPr lang="en-US" dirty="0"/>
              <a:t> surface (1760)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95400" y="3566010"/>
            <a:ext cx="2570704" cy="2301390"/>
            <a:chOff x="3581400" y="1899136"/>
            <a:chExt cx="2570704" cy="2301390"/>
          </a:xfrm>
        </p:grpSpPr>
        <p:sp>
          <p:nvSpPr>
            <p:cNvPr id="7" name="Rectangle 6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95800" y="2875128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83594" y="3688124"/>
            <a:ext cx="4407876" cy="2309115"/>
            <a:chOff x="4383594" y="3688124"/>
            <a:chExt cx="4407876" cy="230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572000" y="3688124"/>
                  <a:ext cx="3975832" cy="383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b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tr-TR" sz="2400" b="1" i="1" smtClean="0">
                            <a:latin typeface="Cambria Math" charset="0"/>
                          </a:rPr>
                          <m:t>𝑬</m:t>
                        </m:r>
                        <m:r>
                          <a:rPr lang="en-US" sz="24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688124"/>
                  <a:ext cx="3975832" cy="38324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4383594" y="4609255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Outgoing</a:t>
              </a:r>
            </a:p>
            <a:p>
              <a:r>
                <a:rPr lang="en-US" dirty="0"/>
                <a:t>radiance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83474" y="468153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Received</a:t>
              </a:r>
            </a:p>
            <a:p>
              <a:r>
                <a:rPr lang="en-US" dirty="0"/>
                <a:t>irradiance</a:t>
              </a:r>
            </a:p>
          </p:txBody>
        </p:sp>
        <p:cxnSp>
          <p:nvCxnSpPr>
            <p:cNvPr id="41" name="Straight Arrow Connector 40"/>
            <p:cNvCxnSpPr>
              <a:endCxn id="39" idx="0"/>
            </p:cNvCxnSpPr>
            <p:nvPr/>
          </p:nvCxnSpPr>
          <p:spPr>
            <a:xfrm flipH="1">
              <a:off x="4944004" y="4164673"/>
              <a:ext cx="161396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710831" y="4118490"/>
              <a:ext cx="218405" cy="503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7" r="-2929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5902668" y="4449669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</a:t>
            </a:r>
          </a:p>
          <a:p>
            <a:r>
              <a:rPr lang="en-US" dirty="0"/>
              <a:t>reflectance</a:t>
            </a:r>
          </a:p>
          <a:p>
            <a:r>
              <a:rPr lang="en-US" dirty="0"/>
              <a:t>coefficient</a:t>
            </a:r>
          </a:p>
        </p:txBody>
      </p:sp>
      <p:cxnSp>
        <p:nvCxnSpPr>
          <p:cNvPr id="45" name="Straight Arrow Connector 44"/>
          <p:cNvCxnSpPr>
            <a:endCxn id="44" idx="0"/>
          </p:cNvCxnSpPr>
          <p:nvPr/>
        </p:nvCxnSpPr>
        <p:spPr>
          <a:xfrm>
            <a:off x="6312077" y="4089063"/>
            <a:ext cx="247181" cy="3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115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Also, for a point light source, we must compute irradiance at a distance r from the light source: </a:t>
            </a:r>
            <a:r>
              <a:rPr lang="en-US" dirty="0">
                <a:solidFill>
                  <a:schemeClr val="accent1"/>
                </a:solidFill>
              </a:rPr>
              <a:t>inverse square law</a:t>
            </a:r>
          </a:p>
          <a:p>
            <a:r>
              <a:rPr lang="en-US" dirty="0"/>
              <a:t>This improves realism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95400" y="3738071"/>
            <a:ext cx="2570704" cy="2301390"/>
            <a:chOff x="3581400" y="1899136"/>
            <a:chExt cx="2570704" cy="2301390"/>
          </a:xfrm>
        </p:grpSpPr>
        <p:sp>
          <p:nvSpPr>
            <p:cNvPr id="7" name="Rectangle 6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95800" y="2875128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72000" y="3860185"/>
                <a:ext cx="3164200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60185"/>
                <a:ext cx="3164200" cy="6890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114800" y="49162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Outgoing</a:t>
            </a:r>
          </a:p>
          <a:p>
            <a:r>
              <a:rPr lang="en-US" dirty="0"/>
              <a:t>radiance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96291" y="310961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intensity</a:t>
            </a:r>
          </a:p>
        </p:txBody>
      </p:sp>
      <p:cxnSp>
        <p:nvCxnSpPr>
          <p:cNvPr id="33" name="Straight Arrow Connector 32"/>
          <p:cNvCxnSpPr>
            <a:endCxn id="29" idx="0"/>
          </p:cNvCxnSpPr>
          <p:nvPr/>
        </p:nvCxnSpPr>
        <p:spPr>
          <a:xfrm flipH="1">
            <a:off x="4675210" y="4471687"/>
            <a:ext cx="161396" cy="44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453019" y="4605609"/>
            <a:ext cx="431305" cy="58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80887" y="354760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cxnSp>
        <p:nvCxnSpPr>
          <p:cNvPr id="34" name="Straight Connector 33"/>
          <p:cNvCxnSpPr>
            <a:stCxn id="25" idx="0"/>
            <a:endCxn id="15" idx="4"/>
          </p:cNvCxnSpPr>
          <p:nvPr/>
        </p:nvCxnSpPr>
        <p:spPr>
          <a:xfrm flipH="1" flipV="1">
            <a:off x="1958340" y="3926815"/>
            <a:ext cx="404775" cy="147889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33600" y="4126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7558907" y="3507142"/>
            <a:ext cx="685800" cy="34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35867" y="528846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105400" y="5955268"/>
                <a:ext cx="29136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955268"/>
                <a:ext cx="2913683" cy="369332"/>
              </a:xfrm>
              <a:prstGeom prst="rect">
                <a:avLst/>
              </a:prstGeom>
              <a:blipFill>
                <a:blip r:embed="rId3"/>
                <a:stretch>
                  <a:fillRect l="-839" r="-3145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5902668" y="4759538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</a:t>
            </a:r>
          </a:p>
          <a:p>
            <a:r>
              <a:rPr lang="en-US" dirty="0"/>
              <a:t>reflectance</a:t>
            </a:r>
          </a:p>
          <a:p>
            <a:r>
              <a:rPr lang="en-US" dirty="0"/>
              <a:t>coefficient</a:t>
            </a:r>
          </a:p>
        </p:txBody>
      </p:sp>
      <p:cxnSp>
        <p:nvCxnSpPr>
          <p:cNvPr id="43" name="Straight Arrow Connector 42"/>
          <p:cNvCxnSpPr>
            <a:endCxn id="41" idx="0"/>
          </p:cNvCxnSpPr>
          <p:nvPr/>
        </p:nvCxnSpPr>
        <p:spPr>
          <a:xfrm>
            <a:off x="6312077" y="4398932"/>
            <a:ext cx="247181" cy="3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229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Shading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sphere shaded by diffuse shading: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9192" y="2480755"/>
            <a:ext cx="3645408" cy="3645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86796" y="6126163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directxtutorial.com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Ambient </a:t>
            </a:r>
            <a:r>
              <a:rPr lang="en-US" dirty="0"/>
              <a:t>Shading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/>
              <a:t>With diffuse shading parts of the sphere that do not face the light source are all </a:t>
            </a:r>
            <a:r>
              <a:rPr lang="en-US" b="1" dirty="0">
                <a:solidFill>
                  <a:srgbClr val="C00000"/>
                </a:solidFill>
              </a:rPr>
              <a:t>black</a:t>
            </a:r>
            <a:endParaRPr lang="en-US" dirty="0"/>
          </a:p>
          <a:p>
            <a:r>
              <a:rPr lang="en-US" dirty="0"/>
              <a:t>Ambient shading is used as a very crude approximate of the integral in rendering equation: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24200" y="3965613"/>
                <a:ext cx="2366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965613"/>
                <a:ext cx="236699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062" t="-14166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95600" y="482241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Outgoing</a:t>
            </a:r>
          </a:p>
          <a:p>
            <a:r>
              <a:rPr lang="en-US" dirty="0"/>
              <a:t>radiance</a:t>
            </a:r>
          </a:p>
        </p:txBody>
      </p:sp>
      <p:cxnSp>
        <p:nvCxnSpPr>
          <p:cNvPr id="7" name="Straight Arrow Connector 6"/>
          <p:cNvCxnSpPr>
            <a:endCxn id="6" idx="0"/>
          </p:cNvCxnSpPr>
          <p:nvPr/>
        </p:nvCxnSpPr>
        <p:spPr>
          <a:xfrm flipH="1">
            <a:off x="3456010" y="4377834"/>
            <a:ext cx="161396" cy="44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98835" y="4896715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Ambient</a:t>
            </a:r>
          </a:p>
          <a:p>
            <a:r>
              <a:rPr lang="en-US" dirty="0"/>
              <a:t>reflectance</a:t>
            </a:r>
          </a:p>
          <a:p>
            <a:r>
              <a:rPr lang="en-US" dirty="0"/>
              <a:t>coefficient</a:t>
            </a:r>
          </a:p>
        </p:txBody>
      </p:sp>
      <p:cxnSp>
        <p:nvCxnSpPr>
          <p:cNvPr id="9" name="Straight Arrow Connector 8"/>
          <p:cNvCxnSpPr>
            <a:endCxn id="8" idx="0"/>
          </p:cNvCxnSpPr>
          <p:nvPr/>
        </p:nvCxnSpPr>
        <p:spPr>
          <a:xfrm>
            <a:off x="4957197" y="4334945"/>
            <a:ext cx="98228" cy="5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76203" y="444370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Ambient</a:t>
            </a:r>
          </a:p>
          <a:p>
            <a:r>
              <a:rPr lang="en-US" dirty="0"/>
              <a:t>radiance</a:t>
            </a: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5479259" y="4380905"/>
            <a:ext cx="796944" cy="38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34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133600"/>
            <a:ext cx="3648456" cy="36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5000" y="5815503"/>
            <a:ext cx="199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 + Ambient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992" y="2133600"/>
            <a:ext cx="3645408" cy="3645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05596" y="5779008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 only</a:t>
            </a:r>
          </a:p>
        </p:txBody>
      </p:sp>
    </p:spTree>
    <p:extLst>
      <p:ext uri="{BB962C8B-B14F-4D97-AF65-F5344CB8AC3E}">
        <p14:creationId xmlns:p14="http://schemas.microsoft.com/office/powerpoint/2010/main" val="619305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shiny surfaces</a:t>
            </a:r>
          </a:p>
          <a:p>
            <a:r>
              <a:rPr lang="en-US" dirty="0"/>
              <a:t>Unlike diffuse shading, specular shading is </a:t>
            </a:r>
            <a:r>
              <a:rPr lang="en-US" dirty="0">
                <a:solidFill>
                  <a:srgbClr val="C00000"/>
                </a:solidFill>
              </a:rPr>
              <a:t>view-dependent </a:t>
            </a:r>
          </a:p>
          <a:p>
            <a:r>
              <a:rPr lang="en-US" dirty="0"/>
              <a:t>Several models exist with the most commonly used (and one of the simplest) being </a:t>
            </a:r>
            <a:r>
              <a:rPr lang="en-US" dirty="0" err="1">
                <a:solidFill>
                  <a:srgbClr val="C00000"/>
                </a:solidFill>
              </a:rPr>
              <a:t>Blinn-Phong</a:t>
            </a:r>
            <a:r>
              <a:rPr lang="en-US" dirty="0"/>
              <a:t> shading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209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Blinn-Phong</a:t>
            </a:r>
            <a:r>
              <a:rPr lang="en-US" dirty="0"/>
              <a:t> (Specular)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perfect reflection occurs along the mirror direction of the incoming light</a:t>
            </a:r>
          </a:p>
          <a:p>
            <a:r>
              <a:rPr lang="en-US" dirty="0"/>
              <a:t>But for efficiency, a vector known as the </a:t>
            </a:r>
            <a:r>
              <a:rPr lang="en-US" dirty="0">
                <a:solidFill>
                  <a:srgbClr val="C00000"/>
                </a:solidFill>
              </a:rPr>
              <a:t>half vector </a:t>
            </a:r>
            <a:r>
              <a:rPr lang="en-US" dirty="0"/>
              <a:t>is computed</a:t>
            </a:r>
          </a:p>
          <a:p>
            <a:r>
              <a:rPr lang="en-US" dirty="0"/>
              <a:t>The angle between the surface normal and the half vector determines the shininess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140045" y="4896604"/>
                <a:ext cx="2050305" cy="720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045" y="4896604"/>
                <a:ext cx="2050305" cy="720390"/>
              </a:xfrm>
              <a:prstGeom prst="rect">
                <a:avLst/>
              </a:prstGeom>
              <a:blipFill>
                <a:blip r:embed="rId2"/>
                <a:stretch>
                  <a:fillRect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057400" y="4175339"/>
            <a:ext cx="3165043" cy="2301390"/>
            <a:chOff x="2057400" y="4175339"/>
            <a:chExt cx="3165043" cy="2301390"/>
          </a:xfrm>
        </p:grpSpPr>
        <p:grpSp>
          <p:nvGrpSpPr>
            <p:cNvPr id="59" name="Group 58"/>
            <p:cNvGrpSpPr/>
            <p:nvPr/>
          </p:nvGrpSpPr>
          <p:grpSpPr>
            <a:xfrm>
              <a:off x="2057400" y="4175339"/>
              <a:ext cx="3165043" cy="2301390"/>
              <a:chOff x="3286648" y="4175339"/>
              <a:chExt cx="3165043" cy="230139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286648" y="5171803"/>
                <a:ext cx="2114399" cy="130492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3667648" y="4175339"/>
                <a:ext cx="2784043" cy="1909561"/>
                <a:chOff x="3667648" y="4175339"/>
                <a:chExt cx="2784043" cy="1909561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4353448" y="4714603"/>
                  <a:ext cx="397042" cy="1152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/>
                <p:cNvSpPr txBox="1"/>
                <p:nvPr/>
              </p:nvSpPr>
              <p:spPr>
                <a:xfrm>
                  <a:off x="4734448" y="456220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n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4291878" y="5715568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x</a:t>
                  </a:r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 flipH="1" flipV="1">
                  <a:off x="4048648" y="4714603"/>
                  <a:ext cx="304800" cy="1152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3667648" y="4486003"/>
                  <a:ext cx="489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err="1"/>
                    <a:t>w</a:t>
                  </a:r>
                  <a:r>
                    <a:rPr lang="en-US" b="1" baseline="-25000" dirty="0" err="1"/>
                    <a:t>i</a:t>
                  </a:r>
                  <a:endParaRPr lang="en-US" b="1" baseline="-25000" dirty="0"/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4353448" y="5171803"/>
                  <a:ext cx="1455803" cy="6953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5790999" y="5210791"/>
                  <a:ext cx="5652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w</a:t>
                  </a:r>
                  <a:r>
                    <a:rPr lang="en-US" b="1" baseline="-25000" dirty="0"/>
                    <a:t>o</a:t>
                  </a: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3896248" y="4257403"/>
                  <a:ext cx="106680" cy="10668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3972448" y="4181203"/>
                  <a:ext cx="61343" cy="91823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3830096" y="4216371"/>
                  <a:ext cx="76200" cy="5524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3972448" y="4333603"/>
                  <a:ext cx="61343" cy="7619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3861294" y="4302605"/>
                  <a:ext cx="91058" cy="9715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 flipV="1">
                  <a:off x="3932256" y="4175339"/>
                  <a:ext cx="14857" cy="13144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3942304" y="4287547"/>
                  <a:ext cx="14858" cy="17335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942304" y="4303459"/>
                  <a:ext cx="167472" cy="2512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3825912" y="4293411"/>
                  <a:ext cx="76200" cy="15624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Photo"/>
                <p:cNvSpPr>
                  <a:spLocks noEditPoints="1" noChangeArrowheads="1"/>
                </p:cNvSpPr>
                <p:nvPr/>
              </p:nvSpPr>
              <p:spPr bwMode="auto">
                <a:xfrm>
                  <a:off x="5994491" y="4670669"/>
                  <a:ext cx="457200" cy="344103"/>
                </a:xfrm>
                <a:custGeom>
                  <a:avLst/>
                  <a:gdLst>
                    <a:gd name="T0" fmla="*/ 0 w 21600"/>
                    <a:gd name="T1" fmla="*/ 3085 h 21600"/>
                    <a:gd name="T2" fmla="*/ 10800 w 21600"/>
                    <a:gd name="T3" fmla="*/ 0 h 21600"/>
                    <a:gd name="T4" fmla="*/ 21600 w 21600"/>
                    <a:gd name="T5" fmla="*/ 3085 h 21600"/>
                    <a:gd name="T6" fmla="*/ 21600 w 21600"/>
                    <a:gd name="T7" fmla="*/ 10800 h 21600"/>
                    <a:gd name="T8" fmla="*/ 21600 w 21600"/>
                    <a:gd name="T9" fmla="*/ 21600 h 21600"/>
                    <a:gd name="T10" fmla="*/ 10800 w 21600"/>
                    <a:gd name="T11" fmla="*/ 21800 h 21600"/>
                    <a:gd name="T12" fmla="*/ 0 w 21600"/>
                    <a:gd name="T13" fmla="*/ 21600 h 21600"/>
                    <a:gd name="T14" fmla="*/ 0 w 21600"/>
                    <a:gd name="T15" fmla="*/ 10800 h 21600"/>
                    <a:gd name="T16" fmla="*/ 761 w 21600"/>
                    <a:gd name="T17" fmla="*/ 22454 h 21600"/>
                    <a:gd name="T18" fmla="*/ 21069 w 21600"/>
                    <a:gd name="T19" fmla="*/ 30282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3085"/>
                      </a:lnTo>
                      <a:lnTo>
                        <a:pt x="1542" y="3085"/>
                      </a:lnTo>
                      <a:lnTo>
                        <a:pt x="1542" y="1028"/>
                      </a:lnTo>
                      <a:lnTo>
                        <a:pt x="3857" y="1028"/>
                      </a:lnTo>
                      <a:lnTo>
                        <a:pt x="3857" y="3085"/>
                      </a:lnTo>
                      <a:lnTo>
                        <a:pt x="5400" y="3085"/>
                      </a:lnTo>
                      <a:lnTo>
                        <a:pt x="6942" y="0"/>
                      </a:lnTo>
                      <a:lnTo>
                        <a:pt x="14657" y="0"/>
                      </a:lnTo>
                      <a:lnTo>
                        <a:pt x="16200" y="3085"/>
                      </a:ln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  <a:path w="21600" h="21600" extrusionOk="0">
                      <a:moveTo>
                        <a:pt x="0" y="3085"/>
                      </a:move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085"/>
                      </a:lnTo>
                      <a:close/>
                    </a:path>
                    <a:path w="21600" h="21600" extrusionOk="0">
                      <a:moveTo>
                        <a:pt x="10800" y="4800"/>
                      </a:moveTo>
                      <a:lnTo>
                        <a:pt x="11925" y="4971"/>
                      </a:lnTo>
                      <a:lnTo>
                        <a:pt x="13017" y="5442"/>
                      </a:lnTo>
                      <a:lnTo>
                        <a:pt x="14046" y="6128"/>
                      </a:lnTo>
                      <a:lnTo>
                        <a:pt x="14914" y="7071"/>
                      </a:lnTo>
                      <a:lnTo>
                        <a:pt x="15621" y="8271"/>
                      </a:lnTo>
                      <a:lnTo>
                        <a:pt x="16167" y="9514"/>
                      </a:lnTo>
                      <a:lnTo>
                        <a:pt x="16425" y="11014"/>
                      </a:lnTo>
                      <a:lnTo>
                        <a:pt x="16585" y="12471"/>
                      </a:lnTo>
                      <a:lnTo>
                        <a:pt x="16489" y="14014"/>
                      </a:lnTo>
                      <a:lnTo>
                        <a:pt x="16135" y="15471"/>
                      </a:lnTo>
                      <a:lnTo>
                        <a:pt x="15621" y="16800"/>
                      </a:lnTo>
                      <a:lnTo>
                        <a:pt x="14914" y="18000"/>
                      </a:lnTo>
                      <a:lnTo>
                        <a:pt x="14046" y="18942"/>
                      </a:lnTo>
                      <a:lnTo>
                        <a:pt x="13050" y="19671"/>
                      </a:lnTo>
                      <a:lnTo>
                        <a:pt x="11925" y="20057"/>
                      </a:lnTo>
                      <a:lnTo>
                        <a:pt x="10832" y="20185"/>
                      </a:lnTo>
                      <a:lnTo>
                        <a:pt x="9675" y="20142"/>
                      </a:lnTo>
                      <a:lnTo>
                        <a:pt x="8582" y="19628"/>
                      </a:lnTo>
                      <a:lnTo>
                        <a:pt x="7553" y="18942"/>
                      </a:lnTo>
                      <a:lnTo>
                        <a:pt x="6717" y="17957"/>
                      </a:lnTo>
                      <a:lnTo>
                        <a:pt x="5946" y="16842"/>
                      </a:lnTo>
                      <a:lnTo>
                        <a:pt x="5464" y="15514"/>
                      </a:lnTo>
                      <a:lnTo>
                        <a:pt x="5078" y="14014"/>
                      </a:lnTo>
                      <a:lnTo>
                        <a:pt x="5014" y="12514"/>
                      </a:lnTo>
                      <a:lnTo>
                        <a:pt x="5110" y="11014"/>
                      </a:lnTo>
                      <a:lnTo>
                        <a:pt x="5528" y="9557"/>
                      </a:lnTo>
                      <a:lnTo>
                        <a:pt x="6010" y="8228"/>
                      </a:lnTo>
                      <a:lnTo>
                        <a:pt x="6750" y="7114"/>
                      </a:lnTo>
                      <a:lnTo>
                        <a:pt x="7650" y="6085"/>
                      </a:lnTo>
                      <a:lnTo>
                        <a:pt x="8614" y="5400"/>
                      </a:lnTo>
                      <a:lnTo>
                        <a:pt x="9707" y="4971"/>
                      </a:lnTo>
                      <a:lnTo>
                        <a:pt x="10800" y="4800"/>
                      </a:lnTo>
                      <a:close/>
                    </a:path>
                    <a:path w="21600" h="21600" extrusionOk="0">
                      <a:moveTo>
                        <a:pt x="8003" y="8057"/>
                      </a:moveTo>
                      <a:lnTo>
                        <a:pt x="8807" y="7371"/>
                      </a:lnTo>
                      <a:lnTo>
                        <a:pt x="9546" y="6985"/>
                      </a:lnTo>
                      <a:lnTo>
                        <a:pt x="10446" y="6771"/>
                      </a:lnTo>
                      <a:lnTo>
                        <a:pt x="11217" y="6771"/>
                      </a:lnTo>
                      <a:lnTo>
                        <a:pt x="12053" y="7028"/>
                      </a:lnTo>
                      <a:lnTo>
                        <a:pt x="12889" y="7457"/>
                      </a:lnTo>
                      <a:lnTo>
                        <a:pt x="13628" y="8100"/>
                      </a:lnTo>
                      <a:lnTo>
                        <a:pt x="14175" y="8871"/>
                      </a:lnTo>
                      <a:lnTo>
                        <a:pt x="14625" y="9814"/>
                      </a:lnTo>
                      <a:lnTo>
                        <a:pt x="14978" y="10885"/>
                      </a:lnTo>
                      <a:lnTo>
                        <a:pt x="15171" y="12042"/>
                      </a:lnTo>
                      <a:lnTo>
                        <a:pt x="15107" y="13114"/>
                      </a:lnTo>
                      <a:lnTo>
                        <a:pt x="15042" y="14228"/>
                      </a:lnTo>
                      <a:lnTo>
                        <a:pt x="14689" y="15257"/>
                      </a:lnTo>
                      <a:lnTo>
                        <a:pt x="14207" y="16285"/>
                      </a:lnTo>
                      <a:lnTo>
                        <a:pt x="13596" y="17057"/>
                      </a:lnTo>
                      <a:lnTo>
                        <a:pt x="12889" y="17657"/>
                      </a:lnTo>
                      <a:lnTo>
                        <a:pt x="12053" y="18085"/>
                      </a:lnTo>
                      <a:lnTo>
                        <a:pt x="11185" y="18257"/>
                      </a:lnTo>
                      <a:lnTo>
                        <a:pt x="10414" y="18214"/>
                      </a:lnTo>
                      <a:lnTo>
                        <a:pt x="9546" y="18042"/>
                      </a:lnTo>
                      <a:lnTo>
                        <a:pt x="8742" y="17614"/>
                      </a:lnTo>
                      <a:lnTo>
                        <a:pt x="8003" y="17014"/>
                      </a:lnTo>
                      <a:lnTo>
                        <a:pt x="7457" y="16242"/>
                      </a:lnTo>
                      <a:lnTo>
                        <a:pt x="6975" y="15257"/>
                      </a:lnTo>
                      <a:lnTo>
                        <a:pt x="6653" y="14142"/>
                      </a:lnTo>
                      <a:lnTo>
                        <a:pt x="6492" y="13114"/>
                      </a:lnTo>
                      <a:lnTo>
                        <a:pt x="6525" y="11914"/>
                      </a:lnTo>
                      <a:lnTo>
                        <a:pt x="6621" y="10842"/>
                      </a:lnTo>
                      <a:lnTo>
                        <a:pt x="6942" y="9771"/>
                      </a:lnTo>
                      <a:lnTo>
                        <a:pt x="7457" y="8785"/>
                      </a:lnTo>
                      <a:lnTo>
                        <a:pt x="8003" y="805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cene3d>
                  <a:camera prst="isometricLeftDown"/>
                  <a:lightRig rig="threePt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Arc 49"/>
                <p:cNvSpPr/>
                <p:nvPr/>
              </p:nvSpPr>
              <p:spPr>
                <a:xfrm rot="1800000" flipH="1">
                  <a:off x="4204543" y="5226316"/>
                  <a:ext cx="508002" cy="37456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4193205" y="4828831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/>
                    <a:t>Θ</a:t>
                  </a:r>
                  <a:endParaRPr lang="en-US" dirty="0"/>
                </a:p>
              </p:txBody>
            </p:sp>
            <p:cxnSp>
              <p:nvCxnSpPr>
                <p:cNvPr id="53" name="Straight Connector 52"/>
                <p:cNvCxnSpPr>
                  <a:stCxn id="49" idx="2"/>
                </p:cNvCxnSpPr>
                <p:nvPr/>
              </p:nvCxnSpPr>
              <p:spPr>
                <a:xfrm flipV="1">
                  <a:off x="4331503" y="4894507"/>
                  <a:ext cx="783945" cy="9713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48"/>
                <p:cNvSpPr/>
                <p:nvPr/>
              </p:nvSpPr>
              <p:spPr>
                <a:xfrm>
                  <a:off x="4331503" y="5842973"/>
                  <a:ext cx="45720" cy="457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5061167" y="4682337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h</a:t>
                  </a:r>
                </a:p>
              </p:txBody>
            </p:sp>
          </p:grpSp>
        </p:grpSp>
        <p:sp>
          <p:nvSpPr>
            <p:cNvPr id="52" name="Rectangle 51"/>
            <p:cNvSpPr/>
            <p:nvPr/>
          </p:nvSpPr>
          <p:spPr>
            <a:xfrm>
              <a:off x="3457078" y="4812545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α</a:t>
              </a:r>
              <a:endParaRPr lang="en-US" dirty="0"/>
            </a:p>
          </p:txBody>
        </p:sp>
        <p:sp>
          <p:nvSpPr>
            <p:cNvPr id="54" name="Arc 53"/>
            <p:cNvSpPr/>
            <p:nvPr/>
          </p:nvSpPr>
          <p:spPr>
            <a:xfrm rot="3947624" flipH="1">
              <a:off x="3341538" y="5167665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077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spheres with different colors and a gray background</a:t>
            </a:r>
          </a:p>
          <a:p>
            <a:r>
              <a:rPr lang="en-US" b="1" dirty="0"/>
              <a:t>So much work for such a bad image!</a:t>
            </a:r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752600"/>
            <a:ext cx="3276600" cy="3276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Blinn-Phong</a:t>
            </a:r>
            <a:r>
              <a:rPr lang="en-US" dirty="0"/>
              <a:t> (Specular)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990600" y="2895600"/>
            <a:ext cx="3165043" cy="2301390"/>
            <a:chOff x="2057400" y="4175339"/>
            <a:chExt cx="3165043" cy="2301390"/>
          </a:xfrm>
        </p:grpSpPr>
        <p:grpSp>
          <p:nvGrpSpPr>
            <p:cNvPr id="55" name="Group 54"/>
            <p:cNvGrpSpPr/>
            <p:nvPr/>
          </p:nvGrpSpPr>
          <p:grpSpPr>
            <a:xfrm>
              <a:off x="2057400" y="4175339"/>
              <a:ext cx="3165043" cy="2301390"/>
              <a:chOff x="3286648" y="4175339"/>
              <a:chExt cx="3165043" cy="23013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286648" y="5171803"/>
                <a:ext cx="2114399" cy="130492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3667648" y="4175339"/>
                <a:ext cx="2784043" cy="1909561"/>
                <a:chOff x="3667648" y="4175339"/>
                <a:chExt cx="2784043" cy="1909561"/>
              </a:xfrm>
            </p:grpSpPr>
            <p:cxnSp>
              <p:nvCxnSpPr>
                <p:cNvPr id="63" name="Straight Connector 62"/>
                <p:cNvCxnSpPr/>
                <p:nvPr/>
              </p:nvCxnSpPr>
              <p:spPr>
                <a:xfrm flipV="1">
                  <a:off x="4353448" y="4714603"/>
                  <a:ext cx="397042" cy="1152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/>
                <p:cNvSpPr txBox="1"/>
                <p:nvPr/>
              </p:nvSpPr>
              <p:spPr>
                <a:xfrm>
                  <a:off x="4734448" y="456220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n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4291878" y="5715568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x</a:t>
                  </a: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 flipH="1" flipV="1">
                  <a:off x="4048648" y="4714603"/>
                  <a:ext cx="304800" cy="1152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/>
                <p:cNvSpPr txBox="1"/>
                <p:nvPr/>
              </p:nvSpPr>
              <p:spPr>
                <a:xfrm>
                  <a:off x="3667648" y="4486003"/>
                  <a:ext cx="489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err="1"/>
                    <a:t>w</a:t>
                  </a:r>
                  <a:r>
                    <a:rPr lang="en-US" b="1" baseline="-25000" dirty="0" err="1"/>
                    <a:t>i</a:t>
                  </a:r>
                  <a:endParaRPr lang="en-US" b="1" baseline="-25000" dirty="0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4353448" y="5171803"/>
                  <a:ext cx="1455803" cy="6953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Box 68"/>
                <p:cNvSpPr txBox="1"/>
                <p:nvPr/>
              </p:nvSpPr>
              <p:spPr>
                <a:xfrm>
                  <a:off x="5790999" y="5210791"/>
                  <a:ext cx="5652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w</a:t>
                  </a:r>
                  <a:r>
                    <a:rPr lang="en-US" b="1" baseline="-25000" dirty="0"/>
                    <a:t>o</a:t>
                  </a: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3896248" y="4257403"/>
                  <a:ext cx="106680" cy="10668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 flipV="1">
                  <a:off x="3972448" y="4181203"/>
                  <a:ext cx="61343" cy="91823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H="1" flipV="1">
                  <a:off x="3830096" y="4216371"/>
                  <a:ext cx="76200" cy="5524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3972448" y="4333603"/>
                  <a:ext cx="61343" cy="7619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H="1">
                  <a:off x="3861294" y="4302605"/>
                  <a:ext cx="91058" cy="9715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H="1" flipV="1">
                  <a:off x="3932256" y="4175339"/>
                  <a:ext cx="14857" cy="13144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3942304" y="4287547"/>
                  <a:ext cx="14858" cy="17335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3942304" y="4303459"/>
                  <a:ext cx="167472" cy="2512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H="1" flipV="1">
                  <a:off x="3825912" y="4293411"/>
                  <a:ext cx="76200" cy="15624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Photo"/>
                <p:cNvSpPr>
                  <a:spLocks noEditPoints="1" noChangeArrowheads="1"/>
                </p:cNvSpPr>
                <p:nvPr/>
              </p:nvSpPr>
              <p:spPr bwMode="auto">
                <a:xfrm>
                  <a:off x="5994491" y="4670669"/>
                  <a:ext cx="457200" cy="344103"/>
                </a:xfrm>
                <a:custGeom>
                  <a:avLst/>
                  <a:gdLst>
                    <a:gd name="T0" fmla="*/ 0 w 21600"/>
                    <a:gd name="T1" fmla="*/ 3085 h 21600"/>
                    <a:gd name="T2" fmla="*/ 10800 w 21600"/>
                    <a:gd name="T3" fmla="*/ 0 h 21600"/>
                    <a:gd name="T4" fmla="*/ 21600 w 21600"/>
                    <a:gd name="T5" fmla="*/ 3085 h 21600"/>
                    <a:gd name="T6" fmla="*/ 21600 w 21600"/>
                    <a:gd name="T7" fmla="*/ 10800 h 21600"/>
                    <a:gd name="T8" fmla="*/ 21600 w 21600"/>
                    <a:gd name="T9" fmla="*/ 21600 h 21600"/>
                    <a:gd name="T10" fmla="*/ 10800 w 21600"/>
                    <a:gd name="T11" fmla="*/ 21800 h 21600"/>
                    <a:gd name="T12" fmla="*/ 0 w 21600"/>
                    <a:gd name="T13" fmla="*/ 21600 h 21600"/>
                    <a:gd name="T14" fmla="*/ 0 w 21600"/>
                    <a:gd name="T15" fmla="*/ 10800 h 21600"/>
                    <a:gd name="T16" fmla="*/ 761 w 21600"/>
                    <a:gd name="T17" fmla="*/ 22454 h 21600"/>
                    <a:gd name="T18" fmla="*/ 21069 w 21600"/>
                    <a:gd name="T19" fmla="*/ 30282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3085"/>
                      </a:lnTo>
                      <a:lnTo>
                        <a:pt x="1542" y="3085"/>
                      </a:lnTo>
                      <a:lnTo>
                        <a:pt x="1542" y="1028"/>
                      </a:lnTo>
                      <a:lnTo>
                        <a:pt x="3857" y="1028"/>
                      </a:lnTo>
                      <a:lnTo>
                        <a:pt x="3857" y="3085"/>
                      </a:lnTo>
                      <a:lnTo>
                        <a:pt x="5400" y="3085"/>
                      </a:lnTo>
                      <a:lnTo>
                        <a:pt x="6942" y="0"/>
                      </a:lnTo>
                      <a:lnTo>
                        <a:pt x="14657" y="0"/>
                      </a:lnTo>
                      <a:lnTo>
                        <a:pt x="16200" y="3085"/>
                      </a:ln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  <a:path w="21600" h="21600" extrusionOk="0">
                      <a:moveTo>
                        <a:pt x="0" y="3085"/>
                      </a:move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085"/>
                      </a:lnTo>
                      <a:close/>
                    </a:path>
                    <a:path w="21600" h="21600" extrusionOk="0">
                      <a:moveTo>
                        <a:pt x="10800" y="4800"/>
                      </a:moveTo>
                      <a:lnTo>
                        <a:pt x="11925" y="4971"/>
                      </a:lnTo>
                      <a:lnTo>
                        <a:pt x="13017" y="5442"/>
                      </a:lnTo>
                      <a:lnTo>
                        <a:pt x="14046" y="6128"/>
                      </a:lnTo>
                      <a:lnTo>
                        <a:pt x="14914" y="7071"/>
                      </a:lnTo>
                      <a:lnTo>
                        <a:pt x="15621" y="8271"/>
                      </a:lnTo>
                      <a:lnTo>
                        <a:pt x="16167" y="9514"/>
                      </a:lnTo>
                      <a:lnTo>
                        <a:pt x="16425" y="11014"/>
                      </a:lnTo>
                      <a:lnTo>
                        <a:pt x="16585" y="12471"/>
                      </a:lnTo>
                      <a:lnTo>
                        <a:pt x="16489" y="14014"/>
                      </a:lnTo>
                      <a:lnTo>
                        <a:pt x="16135" y="15471"/>
                      </a:lnTo>
                      <a:lnTo>
                        <a:pt x="15621" y="16800"/>
                      </a:lnTo>
                      <a:lnTo>
                        <a:pt x="14914" y="18000"/>
                      </a:lnTo>
                      <a:lnTo>
                        <a:pt x="14046" y="18942"/>
                      </a:lnTo>
                      <a:lnTo>
                        <a:pt x="13050" y="19671"/>
                      </a:lnTo>
                      <a:lnTo>
                        <a:pt x="11925" y="20057"/>
                      </a:lnTo>
                      <a:lnTo>
                        <a:pt x="10832" y="20185"/>
                      </a:lnTo>
                      <a:lnTo>
                        <a:pt x="9675" y="20142"/>
                      </a:lnTo>
                      <a:lnTo>
                        <a:pt x="8582" y="19628"/>
                      </a:lnTo>
                      <a:lnTo>
                        <a:pt x="7553" y="18942"/>
                      </a:lnTo>
                      <a:lnTo>
                        <a:pt x="6717" y="17957"/>
                      </a:lnTo>
                      <a:lnTo>
                        <a:pt x="5946" y="16842"/>
                      </a:lnTo>
                      <a:lnTo>
                        <a:pt x="5464" y="15514"/>
                      </a:lnTo>
                      <a:lnTo>
                        <a:pt x="5078" y="14014"/>
                      </a:lnTo>
                      <a:lnTo>
                        <a:pt x="5014" y="12514"/>
                      </a:lnTo>
                      <a:lnTo>
                        <a:pt x="5110" y="11014"/>
                      </a:lnTo>
                      <a:lnTo>
                        <a:pt x="5528" y="9557"/>
                      </a:lnTo>
                      <a:lnTo>
                        <a:pt x="6010" y="8228"/>
                      </a:lnTo>
                      <a:lnTo>
                        <a:pt x="6750" y="7114"/>
                      </a:lnTo>
                      <a:lnTo>
                        <a:pt x="7650" y="6085"/>
                      </a:lnTo>
                      <a:lnTo>
                        <a:pt x="8614" y="5400"/>
                      </a:lnTo>
                      <a:lnTo>
                        <a:pt x="9707" y="4971"/>
                      </a:lnTo>
                      <a:lnTo>
                        <a:pt x="10800" y="4800"/>
                      </a:lnTo>
                      <a:close/>
                    </a:path>
                    <a:path w="21600" h="21600" extrusionOk="0">
                      <a:moveTo>
                        <a:pt x="8003" y="8057"/>
                      </a:moveTo>
                      <a:lnTo>
                        <a:pt x="8807" y="7371"/>
                      </a:lnTo>
                      <a:lnTo>
                        <a:pt x="9546" y="6985"/>
                      </a:lnTo>
                      <a:lnTo>
                        <a:pt x="10446" y="6771"/>
                      </a:lnTo>
                      <a:lnTo>
                        <a:pt x="11217" y="6771"/>
                      </a:lnTo>
                      <a:lnTo>
                        <a:pt x="12053" y="7028"/>
                      </a:lnTo>
                      <a:lnTo>
                        <a:pt x="12889" y="7457"/>
                      </a:lnTo>
                      <a:lnTo>
                        <a:pt x="13628" y="8100"/>
                      </a:lnTo>
                      <a:lnTo>
                        <a:pt x="14175" y="8871"/>
                      </a:lnTo>
                      <a:lnTo>
                        <a:pt x="14625" y="9814"/>
                      </a:lnTo>
                      <a:lnTo>
                        <a:pt x="14978" y="10885"/>
                      </a:lnTo>
                      <a:lnTo>
                        <a:pt x="15171" y="12042"/>
                      </a:lnTo>
                      <a:lnTo>
                        <a:pt x="15107" y="13114"/>
                      </a:lnTo>
                      <a:lnTo>
                        <a:pt x="15042" y="14228"/>
                      </a:lnTo>
                      <a:lnTo>
                        <a:pt x="14689" y="15257"/>
                      </a:lnTo>
                      <a:lnTo>
                        <a:pt x="14207" y="16285"/>
                      </a:lnTo>
                      <a:lnTo>
                        <a:pt x="13596" y="17057"/>
                      </a:lnTo>
                      <a:lnTo>
                        <a:pt x="12889" y="17657"/>
                      </a:lnTo>
                      <a:lnTo>
                        <a:pt x="12053" y="18085"/>
                      </a:lnTo>
                      <a:lnTo>
                        <a:pt x="11185" y="18257"/>
                      </a:lnTo>
                      <a:lnTo>
                        <a:pt x="10414" y="18214"/>
                      </a:lnTo>
                      <a:lnTo>
                        <a:pt x="9546" y="18042"/>
                      </a:lnTo>
                      <a:lnTo>
                        <a:pt x="8742" y="17614"/>
                      </a:lnTo>
                      <a:lnTo>
                        <a:pt x="8003" y="17014"/>
                      </a:lnTo>
                      <a:lnTo>
                        <a:pt x="7457" y="16242"/>
                      </a:lnTo>
                      <a:lnTo>
                        <a:pt x="6975" y="15257"/>
                      </a:lnTo>
                      <a:lnTo>
                        <a:pt x="6653" y="14142"/>
                      </a:lnTo>
                      <a:lnTo>
                        <a:pt x="6492" y="13114"/>
                      </a:lnTo>
                      <a:lnTo>
                        <a:pt x="6525" y="11914"/>
                      </a:lnTo>
                      <a:lnTo>
                        <a:pt x="6621" y="10842"/>
                      </a:lnTo>
                      <a:lnTo>
                        <a:pt x="6942" y="9771"/>
                      </a:lnTo>
                      <a:lnTo>
                        <a:pt x="7457" y="8785"/>
                      </a:lnTo>
                      <a:lnTo>
                        <a:pt x="8003" y="805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cene3d>
                  <a:camera prst="isometricLeftDown"/>
                  <a:lightRig rig="threePt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 rot="1800000" flipH="1">
                  <a:off x="4204543" y="5226316"/>
                  <a:ext cx="508002" cy="37456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193205" y="4828831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/>
                    <a:t>Θ</a:t>
                  </a:r>
                  <a:endParaRPr lang="en-US" dirty="0"/>
                </a:p>
              </p:txBody>
            </p:sp>
            <p:cxnSp>
              <p:nvCxnSpPr>
                <p:cNvPr id="82" name="Straight Connector 81"/>
                <p:cNvCxnSpPr>
                  <a:stCxn id="83" idx="2"/>
                </p:cNvCxnSpPr>
                <p:nvPr/>
              </p:nvCxnSpPr>
              <p:spPr>
                <a:xfrm flipV="1">
                  <a:off x="4331503" y="4894507"/>
                  <a:ext cx="783945" cy="9713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Oval 82"/>
                <p:cNvSpPr/>
                <p:nvPr/>
              </p:nvSpPr>
              <p:spPr>
                <a:xfrm>
                  <a:off x="4331503" y="5842973"/>
                  <a:ext cx="45720" cy="457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5061167" y="4682337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h</a:t>
                  </a:r>
                </a:p>
              </p:txBody>
            </p:sp>
          </p:grpSp>
        </p:grpSp>
        <p:sp>
          <p:nvSpPr>
            <p:cNvPr id="56" name="Rectangle 55"/>
            <p:cNvSpPr/>
            <p:nvPr/>
          </p:nvSpPr>
          <p:spPr>
            <a:xfrm>
              <a:off x="3457078" y="4812545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α</a:t>
              </a:r>
              <a:endParaRPr lang="en-US" dirty="0"/>
            </a:p>
          </p:txBody>
        </p:sp>
        <p:sp>
          <p:nvSpPr>
            <p:cNvPr id="60" name="Arc 59"/>
            <p:cNvSpPr/>
            <p:nvPr/>
          </p:nvSpPr>
          <p:spPr>
            <a:xfrm rot="3947624" flipH="1">
              <a:off x="3341538" y="5167665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14133" y="3555769"/>
            <a:ext cx="4387312" cy="1778231"/>
            <a:chOff x="4314133" y="4583668"/>
            <a:chExt cx="4387312" cy="1778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757417" y="4583668"/>
                  <a:ext cx="39440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p>
                        </m:sSub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tr-TR" sz="2400" b="1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  <m:t>𝑬</m:t>
                        </m:r>
                        <m:r>
                          <a:rPr lang="en-US" sz="24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417" y="4583668"/>
                  <a:ext cx="394402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64" b="-36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/>
            <p:cNvSpPr txBox="1"/>
            <p:nvPr/>
          </p:nvSpPr>
          <p:spPr>
            <a:xfrm>
              <a:off x="4314133" y="5438569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Outgoing</a:t>
              </a:r>
            </a:p>
            <a:p>
              <a:r>
                <a:rPr lang="en-US" dirty="0"/>
                <a:t>radiance</a:t>
              </a:r>
            </a:p>
          </p:txBody>
        </p:sp>
        <p:cxnSp>
          <p:nvCxnSpPr>
            <p:cNvPr id="86" name="Straight Arrow Connector 85"/>
            <p:cNvCxnSpPr>
              <a:endCxn id="85" idx="0"/>
            </p:cNvCxnSpPr>
            <p:nvPr/>
          </p:nvCxnSpPr>
          <p:spPr>
            <a:xfrm flipH="1">
              <a:off x="4874543" y="4993987"/>
              <a:ext cx="161396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5723178" y="5438569"/>
              <a:ext cx="13131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Specular</a:t>
              </a:r>
            </a:p>
            <a:p>
              <a:r>
                <a:rPr lang="en-US" dirty="0"/>
                <a:t>reflectance</a:t>
              </a:r>
            </a:p>
            <a:p>
              <a:r>
                <a:rPr lang="en-US" dirty="0"/>
                <a:t>coefficient</a:t>
              </a:r>
            </a:p>
          </p:txBody>
        </p:sp>
        <p:cxnSp>
          <p:nvCxnSpPr>
            <p:cNvPr id="88" name="Straight Arrow Connector 87"/>
            <p:cNvCxnSpPr>
              <a:endCxn id="87" idx="0"/>
            </p:cNvCxnSpPr>
            <p:nvPr/>
          </p:nvCxnSpPr>
          <p:spPr>
            <a:xfrm flipH="1">
              <a:off x="6379768" y="4953000"/>
              <a:ext cx="173432" cy="485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7389799" y="5559775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Received</a:t>
              </a:r>
            </a:p>
            <a:p>
              <a:r>
                <a:rPr lang="en-US" dirty="0"/>
                <a:t>irradiance</a:t>
              </a:r>
            </a:p>
          </p:txBody>
        </p:sp>
        <p:cxnSp>
          <p:nvCxnSpPr>
            <p:cNvPr id="90" name="Straight Arrow Connector 89"/>
            <p:cNvCxnSpPr>
              <a:endCxn id="89" idx="0"/>
            </p:cNvCxnSpPr>
            <p:nvPr/>
          </p:nvCxnSpPr>
          <p:spPr>
            <a:xfrm>
              <a:off x="7692948" y="5014772"/>
              <a:ext cx="250849" cy="545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883966" y="5723210"/>
                <a:ext cx="27886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66" y="5723210"/>
                <a:ext cx="2788649" cy="369332"/>
              </a:xfrm>
              <a:prstGeom prst="rect">
                <a:avLst/>
              </a:prstGeom>
              <a:blipFill>
                <a:blip r:embed="rId3"/>
                <a:stretch>
                  <a:fillRect l="-873" r="-3493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773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Blinn-Phong</a:t>
            </a:r>
            <a:r>
              <a:rPr lang="en-US" dirty="0"/>
              <a:t> (Specular)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control the shininess, an exponent known as the </a:t>
            </a:r>
            <a:r>
              <a:rPr lang="en-US" dirty="0" err="1"/>
              <a:t>Phong</a:t>
            </a:r>
            <a:r>
              <a:rPr lang="en-US" dirty="0"/>
              <a:t> exponent is introduced: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990600" y="2895600"/>
            <a:ext cx="3165043" cy="2301390"/>
            <a:chOff x="2057400" y="4175339"/>
            <a:chExt cx="3165043" cy="2301390"/>
          </a:xfrm>
        </p:grpSpPr>
        <p:grpSp>
          <p:nvGrpSpPr>
            <p:cNvPr id="55" name="Group 54"/>
            <p:cNvGrpSpPr/>
            <p:nvPr/>
          </p:nvGrpSpPr>
          <p:grpSpPr>
            <a:xfrm>
              <a:off x="2057400" y="4175339"/>
              <a:ext cx="3165043" cy="2301390"/>
              <a:chOff x="3286648" y="4175339"/>
              <a:chExt cx="3165043" cy="23013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286648" y="5171803"/>
                <a:ext cx="2114399" cy="130492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3667648" y="4175339"/>
                <a:ext cx="2784043" cy="1909561"/>
                <a:chOff x="3667648" y="4175339"/>
                <a:chExt cx="2784043" cy="1909561"/>
              </a:xfrm>
            </p:grpSpPr>
            <p:cxnSp>
              <p:nvCxnSpPr>
                <p:cNvPr id="63" name="Straight Connector 62"/>
                <p:cNvCxnSpPr/>
                <p:nvPr/>
              </p:nvCxnSpPr>
              <p:spPr>
                <a:xfrm flipV="1">
                  <a:off x="4353448" y="4714603"/>
                  <a:ext cx="397042" cy="1152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/>
                <p:cNvSpPr txBox="1"/>
                <p:nvPr/>
              </p:nvSpPr>
              <p:spPr>
                <a:xfrm>
                  <a:off x="4734448" y="456220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n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4291878" y="5715568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x</a:t>
                  </a: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 flipH="1" flipV="1">
                  <a:off x="4048648" y="4714603"/>
                  <a:ext cx="304800" cy="1152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/>
                <p:cNvSpPr txBox="1"/>
                <p:nvPr/>
              </p:nvSpPr>
              <p:spPr>
                <a:xfrm>
                  <a:off x="3667648" y="4486003"/>
                  <a:ext cx="489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err="1"/>
                    <a:t>w</a:t>
                  </a:r>
                  <a:r>
                    <a:rPr lang="en-US" b="1" baseline="-25000" dirty="0" err="1"/>
                    <a:t>i</a:t>
                  </a:r>
                  <a:endParaRPr lang="en-US" b="1" baseline="-25000" dirty="0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4353448" y="5171803"/>
                  <a:ext cx="1455803" cy="6953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Box 68"/>
                <p:cNvSpPr txBox="1"/>
                <p:nvPr/>
              </p:nvSpPr>
              <p:spPr>
                <a:xfrm>
                  <a:off x="5790999" y="5210791"/>
                  <a:ext cx="5652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w</a:t>
                  </a:r>
                  <a:r>
                    <a:rPr lang="en-US" b="1" baseline="-25000" dirty="0"/>
                    <a:t>o</a:t>
                  </a: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3896248" y="4257403"/>
                  <a:ext cx="106680" cy="10668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 flipV="1">
                  <a:off x="3972448" y="4181203"/>
                  <a:ext cx="61343" cy="91823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H="1" flipV="1">
                  <a:off x="3830096" y="4216371"/>
                  <a:ext cx="76200" cy="5524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3972448" y="4333603"/>
                  <a:ext cx="61343" cy="7619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H="1">
                  <a:off x="3861294" y="4302605"/>
                  <a:ext cx="91058" cy="9715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H="1" flipV="1">
                  <a:off x="3932256" y="4175339"/>
                  <a:ext cx="14857" cy="13144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3942304" y="4287547"/>
                  <a:ext cx="14858" cy="17335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3942304" y="4303459"/>
                  <a:ext cx="167472" cy="2512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H="1" flipV="1">
                  <a:off x="3825912" y="4293411"/>
                  <a:ext cx="76200" cy="15624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Photo"/>
                <p:cNvSpPr>
                  <a:spLocks noEditPoints="1" noChangeArrowheads="1"/>
                </p:cNvSpPr>
                <p:nvPr/>
              </p:nvSpPr>
              <p:spPr bwMode="auto">
                <a:xfrm>
                  <a:off x="5994491" y="4670669"/>
                  <a:ext cx="457200" cy="344103"/>
                </a:xfrm>
                <a:custGeom>
                  <a:avLst/>
                  <a:gdLst>
                    <a:gd name="T0" fmla="*/ 0 w 21600"/>
                    <a:gd name="T1" fmla="*/ 3085 h 21600"/>
                    <a:gd name="T2" fmla="*/ 10800 w 21600"/>
                    <a:gd name="T3" fmla="*/ 0 h 21600"/>
                    <a:gd name="T4" fmla="*/ 21600 w 21600"/>
                    <a:gd name="T5" fmla="*/ 3085 h 21600"/>
                    <a:gd name="T6" fmla="*/ 21600 w 21600"/>
                    <a:gd name="T7" fmla="*/ 10800 h 21600"/>
                    <a:gd name="T8" fmla="*/ 21600 w 21600"/>
                    <a:gd name="T9" fmla="*/ 21600 h 21600"/>
                    <a:gd name="T10" fmla="*/ 10800 w 21600"/>
                    <a:gd name="T11" fmla="*/ 21800 h 21600"/>
                    <a:gd name="T12" fmla="*/ 0 w 21600"/>
                    <a:gd name="T13" fmla="*/ 21600 h 21600"/>
                    <a:gd name="T14" fmla="*/ 0 w 21600"/>
                    <a:gd name="T15" fmla="*/ 10800 h 21600"/>
                    <a:gd name="T16" fmla="*/ 761 w 21600"/>
                    <a:gd name="T17" fmla="*/ 22454 h 21600"/>
                    <a:gd name="T18" fmla="*/ 21069 w 21600"/>
                    <a:gd name="T19" fmla="*/ 30282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3085"/>
                      </a:lnTo>
                      <a:lnTo>
                        <a:pt x="1542" y="3085"/>
                      </a:lnTo>
                      <a:lnTo>
                        <a:pt x="1542" y="1028"/>
                      </a:lnTo>
                      <a:lnTo>
                        <a:pt x="3857" y="1028"/>
                      </a:lnTo>
                      <a:lnTo>
                        <a:pt x="3857" y="3085"/>
                      </a:lnTo>
                      <a:lnTo>
                        <a:pt x="5400" y="3085"/>
                      </a:lnTo>
                      <a:lnTo>
                        <a:pt x="6942" y="0"/>
                      </a:lnTo>
                      <a:lnTo>
                        <a:pt x="14657" y="0"/>
                      </a:lnTo>
                      <a:lnTo>
                        <a:pt x="16200" y="3085"/>
                      </a:ln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  <a:path w="21600" h="21600" extrusionOk="0">
                      <a:moveTo>
                        <a:pt x="0" y="3085"/>
                      </a:move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085"/>
                      </a:lnTo>
                      <a:close/>
                    </a:path>
                    <a:path w="21600" h="21600" extrusionOk="0">
                      <a:moveTo>
                        <a:pt x="10800" y="4800"/>
                      </a:moveTo>
                      <a:lnTo>
                        <a:pt x="11925" y="4971"/>
                      </a:lnTo>
                      <a:lnTo>
                        <a:pt x="13017" y="5442"/>
                      </a:lnTo>
                      <a:lnTo>
                        <a:pt x="14046" y="6128"/>
                      </a:lnTo>
                      <a:lnTo>
                        <a:pt x="14914" y="7071"/>
                      </a:lnTo>
                      <a:lnTo>
                        <a:pt x="15621" y="8271"/>
                      </a:lnTo>
                      <a:lnTo>
                        <a:pt x="16167" y="9514"/>
                      </a:lnTo>
                      <a:lnTo>
                        <a:pt x="16425" y="11014"/>
                      </a:lnTo>
                      <a:lnTo>
                        <a:pt x="16585" y="12471"/>
                      </a:lnTo>
                      <a:lnTo>
                        <a:pt x="16489" y="14014"/>
                      </a:lnTo>
                      <a:lnTo>
                        <a:pt x="16135" y="15471"/>
                      </a:lnTo>
                      <a:lnTo>
                        <a:pt x="15621" y="16800"/>
                      </a:lnTo>
                      <a:lnTo>
                        <a:pt x="14914" y="18000"/>
                      </a:lnTo>
                      <a:lnTo>
                        <a:pt x="14046" y="18942"/>
                      </a:lnTo>
                      <a:lnTo>
                        <a:pt x="13050" y="19671"/>
                      </a:lnTo>
                      <a:lnTo>
                        <a:pt x="11925" y="20057"/>
                      </a:lnTo>
                      <a:lnTo>
                        <a:pt x="10832" y="20185"/>
                      </a:lnTo>
                      <a:lnTo>
                        <a:pt x="9675" y="20142"/>
                      </a:lnTo>
                      <a:lnTo>
                        <a:pt x="8582" y="19628"/>
                      </a:lnTo>
                      <a:lnTo>
                        <a:pt x="7553" y="18942"/>
                      </a:lnTo>
                      <a:lnTo>
                        <a:pt x="6717" y="17957"/>
                      </a:lnTo>
                      <a:lnTo>
                        <a:pt x="5946" y="16842"/>
                      </a:lnTo>
                      <a:lnTo>
                        <a:pt x="5464" y="15514"/>
                      </a:lnTo>
                      <a:lnTo>
                        <a:pt x="5078" y="14014"/>
                      </a:lnTo>
                      <a:lnTo>
                        <a:pt x="5014" y="12514"/>
                      </a:lnTo>
                      <a:lnTo>
                        <a:pt x="5110" y="11014"/>
                      </a:lnTo>
                      <a:lnTo>
                        <a:pt x="5528" y="9557"/>
                      </a:lnTo>
                      <a:lnTo>
                        <a:pt x="6010" y="8228"/>
                      </a:lnTo>
                      <a:lnTo>
                        <a:pt x="6750" y="7114"/>
                      </a:lnTo>
                      <a:lnTo>
                        <a:pt x="7650" y="6085"/>
                      </a:lnTo>
                      <a:lnTo>
                        <a:pt x="8614" y="5400"/>
                      </a:lnTo>
                      <a:lnTo>
                        <a:pt x="9707" y="4971"/>
                      </a:lnTo>
                      <a:lnTo>
                        <a:pt x="10800" y="4800"/>
                      </a:lnTo>
                      <a:close/>
                    </a:path>
                    <a:path w="21600" h="21600" extrusionOk="0">
                      <a:moveTo>
                        <a:pt x="8003" y="8057"/>
                      </a:moveTo>
                      <a:lnTo>
                        <a:pt x="8807" y="7371"/>
                      </a:lnTo>
                      <a:lnTo>
                        <a:pt x="9546" y="6985"/>
                      </a:lnTo>
                      <a:lnTo>
                        <a:pt x="10446" y="6771"/>
                      </a:lnTo>
                      <a:lnTo>
                        <a:pt x="11217" y="6771"/>
                      </a:lnTo>
                      <a:lnTo>
                        <a:pt x="12053" y="7028"/>
                      </a:lnTo>
                      <a:lnTo>
                        <a:pt x="12889" y="7457"/>
                      </a:lnTo>
                      <a:lnTo>
                        <a:pt x="13628" y="8100"/>
                      </a:lnTo>
                      <a:lnTo>
                        <a:pt x="14175" y="8871"/>
                      </a:lnTo>
                      <a:lnTo>
                        <a:pt x="14625" y="9814"/>
                      </a:lnTo>
                      <a:lnTo>
                        <a:pt x="14978" y="10885"/>
                      </a:lnTo>
                      <a:lnTo>
                        <a:pt x="15171" y="12042"/>
                      </a:lnTo>
                      <a:lnTo>
                        <a:pt x="15107" y="13114"/>
                      </a:lnTo>
                      <a:lnTo>
                        <a:pt x="15042" y="14228"/>
                      </a:lnTo>
                      <a:lnTo>
                        <a:pt x="14689" y="15257"/>
                      </a:lnTo>
                      <a:lnTo>
                        <a:pt x="14207" y="16285"/>
                      </a:lnTo>
                      <a:lnTo>
                        <a:pt x="13596" y="17057"/>
                      </a:lnTo>
                      <a:lnTo>
                        <a:pt x="12889" y="17657"/>
                      </a:lnTo>
                      <a:lnTo>
                        <a:pt x="12053" y="18085"/>
                      </a:lnTo>
                      <a:lnTo>
                        <a:pt x="11185" y="18257"/>
                      </a:lnTo>
                      <a:lnTo>
                        <a:pt x="10414" y="18214"/>
                      </a:lnTo>
                      <a:lnTo>
                        <a:pt x="9546" y="18042"/>
                      </a:lnTo>
                      <a:lnTo>
                        <a:pt x="8742" y="17614"/>
                      </a:lnTo>
                      <a:lnTo>
                        <a:pt x="8003" y="17014"/>
                      </a:lnTo>
                      <a:lnTo>
                        <a:pt x="7457" y="16242"/>
                      </a:lnTo>
                      <a:lnTo>
                        <a:pt x="6975" y="15257"/>
                      </a:lnTo>
                      <a:lnTo>
                        <a:pt x="6653" y="14142"/>
                      </a:lnTo>
                      <a:lnTo>
                        <a:pt x="6492" y="13114"/>
                      </a:lnTo>
                      <a:lnTo>
                        <a:pt x="6525" y="11914"/>
                      </a:lnTo>
                      <a:lnTo>
                        <a:pt x="6621" y="10842"/>
                      </a:lnTo>
                      <a:lnTo>
                        <a:pt x="6942" y="9771"/>
                      </a:lnTo>
                      <a:lnTo>
                        <a:pt x="7457" y="8785"/>
                      </a:lnTo>
                      <a:lnTo>
                        <a:pt x="8003" y="805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cene3d>
                  <a:camera prst="isometricLeftDown"/>
                  <a:lightRig rig="threePt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 rot="1800000" flipH="1">
                  <a:off x="4204543" y="5226316"/>
                  <a:ext cx="508002" cy="37456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193205" y="4828831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/>
                    <a:t>Θ</a:t>
                  </a:r>
                  <a:endParaRPr lang="en-US" dirty="0"/>
                </a:p>
              </p:txBody>
            </p:sp>
            <p:cxnSp>
              <p:nvCxnSpPr>
                <p:cNvPr id="82" name="Straight Connector 81"/>
                <p:cNvCxnSpPr>
                  <a:stCxn id="83" idx="2"/>
                </p:cNvCxnSpPr>
                <p:nvPr/>
              </p:nvCxnSpPr>
              <p:spPr>
                <a:xfrm flipV="1">
                  <a:off x="4331503" y="4894507"/>
                  <a:ext cx="783945" cy="9713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Oval 82"/>
                <p:cNvSpPr/>
                <p:nvPr/>
              </p:nvSpPr>
              <p:spPr>
                <a:xfrm>
                  <a:off x="4331503" y="5842973"/>
                  <a:ext cx="45720" cy="457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5061167" y="4682337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h</a:t>
                  </a:r>
                </a:p>
              </p:txBody>
            </p:sp>
          </p:grpSp>
        </p:grpSp>
        <p:sp>
          <p:nvSpPr>
            <p:cNvPr id="56" name="Rectangle 55"/>
            <p:cNvSpPr/>
            <p:nvPr/>
          </p:nvSpPr>
          <p:spPr>
            <a:xfrm>
              <a:off x="3457078" y="4812545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α</a:t>
              </a:r>
              <a:endParaRPr lang="en-US" dirty="0"/>
            </a:p>
          </p:txBody>
        </p:sp>
        <p:sp>
          <p:nvSpPr>
            <p:cNvPr id="60" name="Arc 59"/>
            <p:cNvSpPr/>
            <p:nvPr/>
          </p:nvSpPr>
          <p:spPr>
            <a:xfrm rot="3947624" flipH="1">
              <a:off x="3341538" y="5167665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14133" y="3555769"/>
            <a:ext cx="4750553" cy="1778231"/>
            <a:chOff x="4314133" y="4583668"/>
            <a:chExt cx="4750553" cy="1778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757417" y="4583668"/>
                  <a:ext cx="43072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p>
                        </m:sSub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tr-TR" sz="2400" b="1" i="1" smtClean="0">
                            <a:latin typeface="Cambria Math" charset="0"/>
                          </a:rPr>
                          <m:t>𝑬</m:t>
                        </m:r>
                        <m:r>
                          <a:rPr lang="en-US" sz="24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417" y="4583668"/>
                  <a:ext cx="430726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24" b="-36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/>
            <p:cNvSpPr txBox="1"/>
            <p:nvPr/>
          </p:nvSpPr>
          <p:spPr>
            <a:xfrm>
              <a:off x="4314133" y="5438569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Outgoing</a:t>
              </a:r>
            </a:p>
            <a:p>
              <a:r>
                <a:rPr lang="en-US" dirty="0"/>
                <a:t>radiance</a:t>
              </a:r>
            </a:p>
          </p:txBody>
        </p:sp>
        <p:cxnSp>
          <p:nvCxnSpPr>
            <p:cNvPr id="86" name="Straight Arrow Connector 85"/>
            <p:cNvCxnSpPr>
              <a:endCxn id="85" idx="0"/>
            </p:cNvCxnSpPr>
            <p:nvPr/>
          </p:nvCxnSpPr>
          <p:spPr>
            <a:xfrm flipH="1">
              <a:off x="4874543" y="4993987"/>
              <a:ext cx="161396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5723178" y="5438569"/>
              <a:ext cx="13131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Specular</a:t>
              </a:r>
            </a:p>
            <a:p>
              <a:r>
                <a:rPr lang="en-US" dirty="0"/>
                <a:t>reflectance</a:t>
              </a:r>
            </a:p>
            <a:p>
              <a:r>
                <a:rPr lang="en-US" dirty="0"/>
                <a:t>coefficient</a:t>
              </a:r>
            </a:p>
          </p:txBody>
        </p:sp>
        <p:cxnSp>
          <p:nvCxnSpPr>
            <p:cNvPr id="88" name="Straight Arrow Connector 87"/>
            <p:cNvCxnSpPr>
              <a:endCxn id="87" idx="0"/>
            </p:cNvCxnSpPr>
            <p:nvPr/>
          </p:nvCxnSpPr>
          <p:spPr>
            <a:xfrm flipH="1">
              <a:off x="6379768" y="4993987"/>
              <a:ext cx="173432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7389799" y="5559775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Received</a:t>
              </a:r>
            </a:p>
            <a:p>
              <a:r>
                <a:rPr lang="en-US" dirty="0"/>
                <a:t>irradiance</a:t>
              </a:r>
            </a:p>
          </p:txBody>
        </p:sp>
        <p:cxnSp>
          <p:nvCxnSpPr>
            <p:cNvPr id="90" name="Straight Arrow Connector 89"/>
            <p:cNvCxnSpPr>
              <a:endCxn id="89" idx="0"/>
            </p:cNvCxnSpPr>
            <p:nvPr/>
          </p:nvCxnSpPr>
          <p:spPr>
            <a:xfrm>
              <a:off x="7924801" y="4993987"/>
              <a:ext cx="18996" cy="565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883966" y="5723210"/>
                <a:ext cx="27886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66" y="5723210"/>
                <a:ext cx="2788649" cy="369332"/>
              </a:xfrm>
              <a:prstGeom prst="rect">
                <a:avLst/>
              </a:prstGeom>
              <a:blipFill>
                <a:blip r:embed="rId3"/>
                <a:stretch>
                  <a:fillRect l="-873" r="-3493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6060187" y="268266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Phong</a:t>
            </a:r>
            <a:r>
              <a:rPr lang="en-US" dirty="0"/>
              <a:t> exponent</a:t>
            </a:r>
          </a:p>
        </p:txBody>
      </p:sp>
      <p:cxnSp>
        <p:nvCxnSpPr>
          <p:cNvPr id="44" name="Straight Arrow Connector 43"/>
          <p:cNvCxnSpPr>
            <a:endCxn id="43" idx="2"/>
          </p:cNvCxnSpPr>
          <p:nvPr/>
        </p:nvCxnSpPr>
        <p:spPr>
          <a:xfrm flipH="1" flipV="1">
            <a:off x="6992494" y="3051993"/>
            <a:ext cx="667893" cy="529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945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Exponent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</a:t>
            </a:r>
            <a:r>
              <a:rPr lang="en-US" dirty="0" err="1"/>
              <a:t>Phong</a:t>
            </a:r>
            <a:r>
              <a:rPr lang="en-US" dirty="0"/>
              <a:t> exponent makes the highlight more focused, giving the object a shinier 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 descr="phong sp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6600"/>
            <a:ext cx="6096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05200" y="5638800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http://cgru.sourceforge.net/</a:t>
            </a:r>
          </a:p>
        </p:txBody>
      </p:sp>
    </p:spTree>
    <p:extLst>
      <p:ext uri="{BB962C8B-B14F-4D97-AF65-F5344CB8AC3E}">
        <p14:creationId xmlns:p14="http://schemas.microsoft.com/office/powerpoint/2010/main" val="4221642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Blinn-Phong</a:t>
            </a:r>
            <a:r>
              <a:rPr lang="en-US" dirty="0"/>
              <a:t> (Specular) Shading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Beware of the following configuration: </a:t>
                </a:r>
                <a:r>
                  <a:rPr lang="en-US" i="1" dirty="0" err="1"/>
                  <a:t>Θ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i="1" dirty="0"/>
                  <a:t> 90</a:t>
                </a:r>
                <a:r>
                  <a:rPr lang="en-US" i="1" baseline="30000" dirty="0"/>
                  <a:t>o</a:t>
                </a:r>
                <a:endParaRPr lang="en-US" baseline="30000" dirty="0"/>
              </a:p>
              <a:p>
                <a:r>
                  <a:rPr lang="en-US" dirty="0"/>
                  <a:t>In this case, the light is coming from behind the surface</a:t>
                </a:r>
              </a:p>
              <a:p>
                <a:r>
                  <a:rPr lang="en-US" dirty="0"/>
                  <a:t>Specular shading component should be zero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2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45845" y="3282464"/>
            <a:ext cx="3409798" cy="1990374"/>
            <a:chOff x="1812645" y="4562203"/>
            <a:chExt cx="3409798" cy="1990374"/>
          </a:xfrm>
        </p:grpSpPr>
        <p:grpSp>
          <p:nvGrpSpPr>
            <p:cNvPr id="55" name="Group 54"/>
            <p:cNvGrpSpPr/>
            <p:nvPr/>
          </p:nvGrpSpPr>
          <p:grpSpPr>
            <a:xfrm>
              <a:off x="1812645" y="4562203"/>
              <a:ext cx="3409798" cy="1990374"/>
              <a:chOff x="3041893" y="4562203"/>
              <a:chExt cx="3409798" cy="199037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286648" y="5171803"/>
                <a:ext cx="2114399" cy="130492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3041893" y="4562203"/>
                <a:ext cx="3409798" cy="1990374"/>
                <a:chOff x="3041893" y="4562203"/>
                <a:chExt cx="3409798" cy="1990374"/>
              </a:xfrm>
            </p:grpSpPr>
            <p:cxnSp>
              <p:nvCxnSpPr>
                <p:cNvPr id="63" name="Straight Connector 62"/>
                <p:cNvCxnSpPr/>
                <p:nvPr/>
              </p:nvCxnSpPr>
              <p:spPr>
                <a:xfrm flipV="1">
                  <a:off x="4353448" y="4714603"/>
                  <a:ext cx="397042" cy="1152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/>
                <p:cNvSpPr txBox="1"/>
                <p:nvPr/>
              </p:nvSpPr>
              <p:spPr>
                <a:xfrm>
                  <a:off x="4734448" y="456220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n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4291878" y="5715568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x</a:t>
                  </a:r>
                </a:p>
              </p:txBody>
            </p: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 flipH="1">
                  <a:off x="3286648" y="5867129"/>
                  <a:ext cx="1066800" cy="2894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/>
                <p:cNvSpPr txBox="1"/>
                <p:nvPr/>
              </p:nvSpPr>
              <p:spPr>
                <a:xfrm>
                  <a:off x="3041893" y="6183245"/>
                  <a:ext cx="489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err="1"/>
                    <a:t>w</a:t>
                  </a:r>
                  <a:r>
                    <a:rPr lang="en-US" b="1" baseline="-25000" dirty="0" err="1"/>
                    <a:t>i</a:t>
                  </a:r>
                  <a:endParaRPr lang="en-US" b="1" baseline="-25000" dirty="0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4353448" y="5171803"/>
                  <a:ext cx="1455803" cy="6953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Box 68"/>
                <p:cNvSpPr txBox="1"/>
                <p:nvPr/>
              </p:nvSpPr>
              <p:spPr>
                <a:xfrm>
                  <a:off x="5790999" y="5210791"/>
                  <a:ext cx="5652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w</a:t>
                  </a:r>
                  <a:r>
                    <a:rPr lang="en-US" b="1" baseline="-25000" dirty="0"/>
                    <a:t>o</a:t>
                  </a:r>
                </a:p>
              </p:txBody>
            </p:sp>
            <p:sp>
              <p:nvSpPr>
                <p:cNvPr id="79" name="Photo"/>
                <p:cNvSpPr>
                  <a:spLocks noEditPoints="1" noChangeArrowheads="1"/>
                </p:cNvSpPr>
                <p:nvPr/>
              </p:nvSpPr>
              <p:spPr bwMode="auto">
                <a:xfrm>
                  <a:off x="5994491" y="4670669"/>
                  <a:ext cx="457200" cy="344103"/>
                </a:xfrm>
                <a:custGeom>
                  <a:avLst/>
                  <a:gdLst>
                    <a:gd name="T0" fmla="*/ 0 w 21600"/>
                    <a:gd name="T1" fmla="*/ 3085 h 21600"/>
                    <a:gd name="T2" fmla="*/ 10800 w 21600"/>
                    <a:gd name="T3" fmla="*/ 0 h 21600"/>
                    <a:gd name="T4" fmla="*/ 21600 w 21600"/>
                    <a:gd name="T5" fmla="*/ 3085 h 21600"/>
                    <a:gd name="T6" fmla="*/ 21600 w 21600"/>
                    <a:gd name="T7" fmla="*/ 10800 h 21600"/>
                    <a:gd name="T8" fmla="*/ 21600 w 21600"/>
                    <a:gd name="T9" fmla="*/ 21600 h 21600"/>
                    <a:gd name="T10" fmla="*/ 10800 w 21600"/>
                    <a:gd name="T11" fmla="*/ 21800 h 21600"/>
                    <a:gd name="T12" fmla="*/ 0 w 21600"/>
                    <a:gd name="T13" fmla="*/ 21600 h 21600"/>
                    <a:gd name="T14" fmla="*/ 0 w 21600"/>
                    <a:gd name="T15" fmla="*/ 10800 h 21600"/>
                    <a:gd name="T16" fmla="*/ 761 w 21600"/>
                    <a:gd name="T17" fmla="*/ 22454 h 21600"/>
                    <a:gd name="T18" fmla="*/ 21069 w 21600"/>
                    <a:gd name="T19" fmla="*/ 30282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3085"/>
                      </a:lnTo>
                      <a:lnTo>
                        <a:pt x="1542" y="3085"/>
                      </a:lnTo>
                      <a:lnTo>
                        <a:pt x="1542" y="1028"/>
                      </a:lnTo>
                      <a:lnTo>
                        <a:pt x="3857" y="1028"/>
                      </a:lnTo>
                      <a:lnTo>
                        <a:pt x="3857" y="3085"/>
                      </a:lnTo>
                      <a:lnTo>
                        <a:pt x="5400" y="3085"/>
                      </a:lnTo>
                      <a:lnTo>
                        <a:pt x="6942" y="0"/>
                      </a:lnTo>
                      <a:lnTo>
                        <a:pt x="14657" y="0"/>
                      </a:lnTo>
                      <a:lnTo>
                        <a:pt x="16200" y="3085"/>
                      </a:ln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  <a:path w="21600" h="21600" extrusionOk="0">
                      <a:moveTo>
                        <a:pt x="0" y="3085"/>
                      </a:move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085"/>
                      </a:lnTo>
                      <a:close/>
                    </a:path>
                    <a:path w="21600" h="21600" extrusionOk="0">
                      <a:moveTo>
                        <a:pt x="10800" y="4800"/>
                      </a:moveTo>
                      <a:lnTo>
                        <a:pt x="11925" y="4971"/>
                      </a:lnTo>
                      <a:lnTo>
                        <a:pt x="13017" y="5442"/>
                      </a:lnTo>
                      <a:lnTo>
                        <a:pt x="14046" y="6128"/>
                      </a:lnTo>
                      <a:lnTo>
                        <a:pt x="14914" y="7071"/>
                      </a:lnTo>
                      <a:lnTo>
                        <a:pt x="15621" y="8271"/>
                      </a:lnTo>
                      <a:lnTo>
                        <a:pt x="16167" y="9514"/>
                      </a:lnTo>
                      <a:lnTo>
                        <a:pt x="16425" y="11014"/>
                      </a:lnTo>
                      <a:lnTo>
                        <a:pt x="16585" y="12471"/>
                      </a:lnTo>
                      <a:lnTo>
                        <a:pt x="16489" y="14014"/>
                      </a:lnTo>
                      <a:lnTo>
                        <a:pt x="16135" y="15471"/>
                      </a:lnTo>
                      <a:lnTo>
                        <a:pt x="15621" y="16800"/>
                      </a:lnTo>
                      <a:lnTo>
                        <a:pt x="14914" y="18000"/>
                      </a:lnTo>
                      <a:lnTo>
                        <a:pt x="14046" y="18942"/>
                      </a:lnTo>
                      <a:lnTo>
                        <a:pt x="13050" y="19671"/>
                      </a:lnTo>
                      <a:lnTo>
                        <a:pt x="11925" y="20057"/>
                      </a:lnTo>
                      <a:lnTo>
                        <a:pt x="10832" y="20185"/>
                      </a:lnTo>
                      <a:lnTo>
                        <a:pt x="9675" y="20142"/>
                      </a:lnTo>
                      <a:lnTo>
                        <a:pt x="8582" y="19628"/>
                      </a:lnTo>
                      <a:lnTo>
                        <a:pt x="7553" y="18942"/>
                      </a:lnTo>
                      <a:lnTo>
                        <a:pt x="6717" y="17957"/>
                      </a:lnTo>
                      <a:lnTo>
                        <a:pt x="5946" y="16842"/>
                      </a:lnTo>
                      <a:lnTo>
                        <a:pt x="5464" y="15514"/>
                      </a:lnTo>
                      <a:lnTo>
                        <a:pt x="5078" y="14014"/>
                      </a:lnTo>
                      <a:lnTo>
                        <a:pt x="5014" y="12514"/>
                      </a:lnTo>
                      <a:lnTo>
                        <a:pt x="5110" y="11014"/>
                      </a:lnTo>
                      <a:lnTo>
                        <a:pt x="5528" y="9557"/>
                      </a:lnTo>
                      <a:lnTo>
                        <a:pt x="6010" y="8228"/>
                      </a:lnTo>
                      <a:lnTo>
                        <a:pt x="6750" y="7114"/>
                      </a:lnTo>
                      <a:lnTo>
                        <a:pt x="7650" y="6085"/>
                      </a:lnTo>
                      <a:lnTo>
                        <a:pt x="8614" y="5400"/>
                      </a:lnTo>
                      <a:lnTo>
                        <a:pt x="9707" y="4971"/>
                      </a:lnTo>
                      <a:lnTo>
                        <a:pt x="10800" y="4800"/>
                      </a:lnTo>
                      <a:close/>
                    </a:path>
                    <a:path w="21600" h="21600" extrusionOk="0">
                      <a:moveTo>
                        <a:pt x="8003" y="8057"/>
                      </a:moveTo>
                      <a:lnTo>
                        <a:pt x="8807" y="7371"/>
                      </a:lnTo>
                      <a:lnTo>
                        <a:pt x="9546" y="6985"/>
                      </a:lnTo>
                      <a:lnTo>
                        <a:pt x="10446" y="6771"/>
                      </a:lnTo>
                      <a:lnTo>
                        <a:pt x="11217" y="6771"/>
                      </a:lnTo>
                      <a:lnTo>
                        <a:pt x="12053" y="7028"/>
                      </a:lnTo>
                      <a:lnTo>
                        <a:pt x="12889" y="7457"/>
                      </a:lnTo>
                      <a:lnTo>
                        <a:pt x="13628" y="8100"/>
                      </a:lnTo>
                      <a:lnTo>
                        <a:pt x="14175" y="8871"/>
                      </a:lnTo>
                      <a:lnTo>
                        <a:pt x="14625" y="9814"/>
                      </a:lnTo>
                      <a:lnTo>
                        <a:pt x="14978" y="10885"/>
                      </a:lnTo>
                      <a:lnTo>
                        <a:pt x="15171" y="12042"/>
                      </a:lnTo>
                      <a:lnTo>
                        <a:pt x="15107" y="13114"/>
                      </a:lnTo>
                      <a:lnTo>
                        <a:pt x="15042" y="14228"/>
                      </a:lnTo>
                      <a:lnTo>
                        <a:pt x="14689" y="15257"/>
                      </a:lnTo>
                      <a:lnTo>
                        <a:pt x="14207" y="16285"/>
                      </a:lnTo>
                      <a:lnTo>
                        <a:pt x="13596" y="17057"/>
                      </a:lnTo>
                      <a:lnTo>
                        <a:pt x="12889" y="17657"/>
                      </a:lnTo>
                      <a:lnTo>
                        <a:pt x="12053" y="18085"/>
                      </a:lnTo>
                      <a:lnTo>
                        <a:pt x="11185" y="18257"/>
                      </a:lnTo>
                      <a:lnTo>
                        <a:pt x="10414" y="18214"/>
                      </a:lnTo>
                      <a:lnTo>
                        <a:pt x="9546" y="18042"/>
                      </a:lnTo>
                      <a:lnTo>
                        <a:pt x="8742" y="17614"/>
                      </a:lnTo>
                      <a:lnTo>
                        <a:pt x="8003" y="17014"/>
                      </a:lnTo>
                      <a:lnTo>
                        <a:pt x="7457" y="16242"/>
                      </a:lnTo>
                      <a:lnTo>
                        <a:pt x="6975" y="15257"/>
                      </a:lnTo>
                      <a:lnTo>
                        <a:pt x="6653" y="14142"/>
                      </a:lnTo>
                      <a:lnTo>
                        <a:pt x="6492" y="13114"/>
                      </a:lnTo>
                      <a:lnTo>
                        <a:pt x="6525" y="11914"/>
                      </a:lnTo>
                      <a:lnTo>
                        <a:pt x="6621" y="10842"/>
                      </a:lnTo>
                      <a:lnTo>
                        <a:pt x="6942" y="9771"/>
                      </a:lnTo>
                      <a:lnTo>
                        <a:pt x="7457" y="8785"/>
                      </a:lnTo>
                      <a:lnTo>
                        <a:pt x="8003" y="805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cene3d>
                  <a:camera prst="isometricLeftDown"/>
                  <a:lightRig rig="threePt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 rot="1800000" flipH="1">
                  <a:off x="4001785" y="5717950"/>
                  <a:ext cx="461472" cy="6187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864249" y="5559884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/>
                    <a:t>Θ</a:t>
                  </a:r>
                  <a:endParaRPr lang="en-US" dirty="0"/>
                </a:p>
              </p:txBody>
            </p:sp>
            <p:cxnSp>
              <p:nvCxnSpPr>
                <p:cNvPr id="82" name="Straight Connector 81"/>
                <p:cNvCxnSpPr>
                  <a:cxnSpLocks/>
                  <a:stCxn id="83" idx="2"/>
                </p:cNvCxnSpPr>
                <p:nvPr/>
              </p:nvCxnSpPr>
              <p:spPr>
                <a:xfrm flipH="1" flipV="1">
                  <a:off x="3721111" y="4931535"/>
                  <a:ext cx="610392" cy="9342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Oval 82"/>
                <p:cNvSpPr/>
                <p:nvPr/>
              </p:nvSpPr>
              <p:spPr>
                <a:xfrm>
                  <a:off x="4331503" y="5842973"/>
                  <a:ext cx="45720" cy="457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636064" y="4655588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h</a:t>
                  </a:r>
                </a:p>
              </p:txBody>
            </p:sp>
          </p:grpSp>
        </p:grpSp>
        <p:sp>
          <p:nvSpPr>
            <p:cNvPr id="56" name="Rectangle 55"/>
            <p:cNvSpPr/>
            <p:nvPr/>
          </p:nvSpPr>
          <p:spPr>
            <a:xfrm>
              <a:off x="2930522" y="5157962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α</a:t>
              </a:r>
              <a:endParaRPr lang="en-US" dirty="0"/>
            </a:p>
          </p:txBody>
        </p:sp>
        <p:sp>
          <p:nvSpPr>
            <p:cNvPr id="60" name="Arc 59"/>
            <p:cNvSpPr/>
            <p:nvPr/>
          </p:nvSpPr>
          <p:spPr>
            <a:xfrm rot="2121993" flipH="1">
              <a:off x="2894834" y="5475839"/>
              <a:ext cx="456712" cy="327762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119067" y="5735038"/>
                <a:ext cx="23215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067" y="5735038"/>
                <a:ext cx="2321533" cy="307777"/>
              </a:xfrm>
              <a:prstGeom prst="rect">
                <a:avLst/>
              </a:prstGeom>
              <a:blipFill>
                <a:blip r:embed="rId3"/>
                <a:stretch>
                  <a:fillRect l="-1087" t="-8000" r="-3261" b="-4000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BB9C287F-77D5-FF48-B3D5-CA4465C34084}"/>
              </a:ext>
            </a:extLst>
          </p:cNvPr>
          <p:cNvSpPr/>
          <p:nvPr/>
        </p:nvSpPr>
        <p:spPr>
          <a:xfrm>
            <a:off x="756136" y="4825705"/>
            <a:ext cx="106680" cy="10668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7C4B4C-70CA-A945-AD7A-B3830ACF4812}"/>
              </a:ext>
            </a:extLst>
          </p:cNvPr>
          <p:cNvCxnSpPr/>
          <p:nvPr/>
        </p:nvCxnSpPr>
        <p:spPr>
          <a:xfrm flipV="1">
            <a:off x="832336" y="4749505"/>
            <a:ext cx="61343" cy="918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AD06C73-A7A7-DD44-BD91-2AC5BCCCF009}"/>
              </a:ext>
            </a:extLst>
          </p:cNvPr>
          <p:cNvCxnSpPr/>
          <p:nvPr/>
        </p:nvCxnSpPr>
        <p:spPr>
          <a:xfrm flipH="1" flipV="1">
            <a:off x="689984" y="4784673"/>
            <a:ext cx="76200" cy="552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B0BB0F6-5115-784D-847A-BAB8CFC6A655}"/>
              </a:ext>
            </a:extLst>
          </p:cNvPr>
          <p:cNvCxnSpPr/>
          <p:nvPr/>
        </p:nvCxnSpPr>
        <p:spPr>
          <a:xfrm>
            <a:off x="832336" y="4901905"/>
            <a:ext cx="61343" cy="7619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ECD3AE-79E4-7B46-A722-E434C88C145E}"/>
              </a:ext>
            </a:extLst>
          </p:cNvPr>
          <p:cNvCxnSpPr/>
          <p:nvPr/>
        </p:nvCxnSpPr>
        <p:spPr>
          <a:xfrm flipH="1">
            <a:off x="721182" y="4870907"/>
            <a:ext cx="91058" cy="9715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181382-DF21-F54E-8C1C-EE6F52731FA0}"/>
              </a:ext>
            </a:extLst>
          </p:cNvPr>
          <p:cNvCxnSpPr/>
          <p:nvPr/>
        </p:nvCxnSpPr>
        <p:spPr>
          <a:xfrm flipH="1" flipV="1">
            <a:off x="792144" y="4743641"/>
            <a:ext cx="14857" cy="1314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CC1C9D-B8AE-E94E-B0E0-2189C4D7C5EB}"/>
              </a:ext>
            </a:extLst>
          </p:cNvPr>
          <p:cNvCxnSpPr/>
          <p:nvPr/>
        </p:nvCxnSpPr>
        <p:spPr>
          <a:xfrm flipH="1">
            <a:off x="802192" y="4855849"/>
            <a:ext cx="14858" cy="1733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8AF1D89-693D-914A-9B5B-9C03FBAA1801}"/>
              </a:ext>
            </a:extLst>
          </p:cNvPr>
          <p:cNvCxnSpPr/>
          <p:nvPr/>
        </p:nvCxnSpPr>
        <p:spPr>
          <a:xfrm>
            <a:off x="802192" y="4871761"/>
            <a:ext cx="167472" cy="251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FE30885-E0DC-F84D-8EA0-FB15215EA1C9}"/>
              </a:ext>
            </a:extLst>
          </p:cNvPr>
          <p:cNvCxnSpPr/>
          <p:nvPr/>
        </p:nvCxnSpPr>
        <p:spPr>
          <a:xfrm flipH="1" flipV="1">
            <a:off x="685800" y="4861713"/>
            <a:ext cx="76200" cy="1562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A262C-C797-E84A-9F39-A998736E6C65}"/>
                  </a:ext>
                </a:extLst>
              </p:cNvPr>
              <p:cNvSpPr txBox="1"/>
              <p:nvPr/>
            </p:nvSpPr>
            <p:spPr>
              <a:xfrm>
                <a:off x="3702266" y="4649477"/>
                <a:ext cx="5081455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T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TR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T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T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T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000" i="1" dirty="0"/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nor/>
                                </m:rPr>
                                <a:rPr lang="en-US" sz="2000" i="1" dirty="0"/>
                                <m:t> 90</m:t>
                              </m:r>
                              <m:r>
                                <m:rPr>
                                  <m:nor/>
                                </m:rPr>
                                <a:rPr lang="en-US" sz="2000" i="1" baseline="30000" dirty="0"/>
                                <m:t>o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T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A262C-C797-E84A-9F39-A998736E6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266" y="4649477"/>
                <a:ext cx="5081455" cy="686535"/>
              </a:xfrm>
              <a:prstGeom prst="rect">
                <a:avLst/>
              </a:prstGeom>
              <a:blipFill>
                <a:blip r:embed="rId4"/>
                <a:stretch>
                  <a:fillRect l="-748" t="-227273" b="-32545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518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Blinn-Phong</a:t>
            </a:r>
            <a:r>
              <a:rPr lang="en-US" dirty="0"/>
              <a:t> (</a:t>
            </a:r>
            <a:r>
              <a:rPr lang="en-US" dirty="0" err="1"/>
              <a:t>Specular</a:t>
            </a:r>
            <a:r>
              <a:rPr lang="en-US" dirty="0"/>
              <a:t>)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362200"/>
            <a:ext cx="3648456" cy="36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572" y="2348429"/>
            <a:ext cx="3648456" cy="36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00200" y="6030332"/>
            <a:ext cx="199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 + Ambient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6030332"/>
            <a:ext cx="316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 + Ambient + Specular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color of an object at any point can be computed by combining </a:t>
            </a:r>
            <a:r>
              <a:rPr lang="en-US" dirty="0">
                <a:solidFill>
                  <a:srgbClr val="C00000"/>
                </a:solidFill>
              </a:rPr>
              <a:t>diffuse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ambient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specular</a:t>
            </a:r>
            <a:r>
              <a:rPr lang="en-US" dirty="0"/>
              <a:t> components: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</a:t>
            </a:r>
            <a:r>
              <a:rPr lang="en-US" b="1" dirty="0"/>
              <a:t>L</a:t>
            </a:r>
            <a:r>
              <a:rPr lang="en-US" dirty="0"/>
              <a:t> is vector-valued in which each component represents the radiance for each color 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371600" y="2971800"/>
                <a:ext cx="6338722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  <m:sup/>
                              </m:sSub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𝒘𝒐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971800"/>
                <a:ext cx="6338722" cy="400944"/>
              </a:xfrm>
              <a:prstGeom prst="rect">
                <a:avLst/>
              </a:prstGeom>
              <a:blipFill rotWithShape="0"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124200" y="5257800"/>
                <a:ext cx="2268826" cy="971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𝒐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257800"/>
                <a:ext cx="2268826" cy="9718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Light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Diffuse and specular contribution of each light source must be accumulated: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6800" y="3066494"/>
                <a:ext cx="6848285" cy="1053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066494"/>
                <a:ext cx="6848285" cy="1053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05400" y="2514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light sources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4648200" y="2699266"/>
            <a:ext cx="457200" cy="36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phong sh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6065"/>
            <a:ext cx="6138958" cy="15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18861" y="6078945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L2program.com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Ray Tracing Algorithm –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None/>
                </a:pPr>
                <a:r>
                  <a:rPr lang="en-US" b="1" dirty="0" err="1"/>
                  <a:t>foreach</a:t>
                </a:r>
                <a:r>
                  <a:rPr lang="en-US" dirty="0"/>
                  <a:t> pixel s:</a:t>
                </a:r>
              </a:p>
              <a:p>
                <a:pPr>
                  <a:buNone/>
                </a:pPr>
                <a:r>
                  <a:rPr lang="en-US" dirty="0"/>
                  <a:t>    compute the viewing ray </a:t>
                </a:r>
                <a:r>
                  <a:rPr lang="en-US" b="1" dirty="0"/>
                  <a:t>r</a:t>
                </a:r>
                <a:r>
                  <a:rPr lang="en-US" dirty="0"/>
                  <a:t> (from </a:t>
                </a:r>
                <a:r>
                  <a:rPr lang="en-US" b="1" dirty="0"/>
                  <a:t>e</a:t>
                </a:r>
                <a:r>
                  <a:rPr lang="en-US" dirty="0"/>
                  <a:t> to </a:t>
                </a:r>
                <a:r>
                  <a:rPr lang="en-US" b="1" dirty="0"/>
                  <a:t>s</a:t>
                </a:r>
                <a:r>
                  <a:rPr lang="en-US" dirty="0"/>
                  <a:t>)</a:t>
                </a:r>
              </a:p>
              <a:p>
                <a:pPr>
                  <a:buNone/>
                </a:pPr>
                <a:r>
                  <a:rPr lang="en-US" dirty="0"/>
                  <a:t>   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min</a:t>
                </a:r>
                <a:r>
                  <a:rPr lang="en-US" dirty="0"/>
                  <a:t> = ∞, </a:t>
                </a:r>
                <a:r>
                  <a:rPr lang="en-US" dirty="0" err="1"/>
                  <a:t>obj</a:t>
                </a:r>
                <a:r>
                  <a:rPr lang="en-US" dirty="0"/>
                  <a:t> = NULL</a:t>
                </a:r>
              </a:p>
              <a:p>
                <a:pPr>
                  <a:buNone/>
                </a:pPr>
                <a:r>
                  <a:rPr lang="en-US" dirty="0"/>
                  <a:t>    </a:t>
                </a:r>
                <a:r>
                  <a:rPr lang="en-US" b="1" dirty="0" err="1"/>
                  <a:t>foreach</a:t>
                </a:r>
                <a:r>
                  <a:rPr lang="en-US" dirty="0"/>
                  <a:t> object o:</a:t>
                </a:r>
              </a:p>
              <a:p>
                <a:pPr>
                  <a:buNone/>
                </a:pPr>
                <a:r>
                  <a:rPr lang="en-US" dirty="0"/>
                  <a:t>        </a:t>
                </a:r>
                <a:r>
                  <a:rPr lang="en-US" b="1" dirty="0"/>
                  <a:t>if</a:t>
                </a:r>
                <a:r>
                  <a:rPr lang="en-US" dirty="0"/>
                  <a:t> r </a:t>
                </a:r>
                <a:r>
                  <a:rPr lang="en-US" dirty="0">
                    <a:solidFill>
                      <a:srgbClr val="C00000"/>
                    </a:solidFill>
                  </a:rPr>
                  <a:t>intersects</a:t>
                </a:r>
                <a:r>
                  <a:rPr lang="en-US" dirty="0"/>
                  <a:t> o at point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None/>
                </a:pPr>
                <a:r>
                  <a:rPr lang="en-US" dirty="0"/>
                  <a:t>            </a:t>
                </a:r>
                <a:r>
                  <a:rPr lang="en-US" b="1" dirty="0"/>
                  <a:t>if</a:t>
                </a:r>
                <a:r>
                  <a:rPr lang="en-US" dirty="0"/>
                  <a:t> t &lt;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min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:r>
                  <a:rPr lang="en-US" dirty="0"/>
                  <a:t>               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min</a:t>
                </a:r>
                <a:r>
                  <a:rPr lang="en-US" dirty="0"/>
                  <a:t> = t, </a:t>
                </a:r>
                <a:r>
                  <a:rPr lang="en-US" dirty="0" err="1"/>
                  <a:t>obj</a:t>
                </a:r>
                <a:r>
                  <a:rPr lang="en-US" dirty="0"/>
                  <a:t> = o</a:t>
                </a:r>
              </a:p>
              <a:p>
                <a:pPr>
                  <a:buNone/>
                </a:pPr>
                <a:r>
                  <a:rPr lang="en-US" dirty="0"/>
                  <a:t>    </a:t>
                </a:r>
                <a:r>
                  <a:rPr lang="en-US" b="1" dirty="0"/>
                  <a:t>if</a:t>
                </a:r>
                <a:r>
                  <a:rPr lang="en-US" dirty="0"/>
                  <a:t> </a:t>
                </a:r>
                <a:r>
                  <a:rPr lang="en-US" dirty="0" err="1"/>
                  <a:t>obj</a:t>
                </a:r>
                <a:r>
                  <a:rPr lang="en-US" dirty="0"/>
                  <a:t> not NULL:</a:t>
                </a:r>
              </a:p>
              <a:p>
                <a:pPr>
                  <a:buNone/>
                </a:pPr>
                <a:r>
                  <a:rPr lang="en-US" dirty="0"/>
                  <a:t>        pixel color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sz="1900" dirty="0"/>
                  <a:t>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sz="1900" dirty="0"/>
                  <a:t> is the unit vector from </a:t>
                </a:r>
                <a:r>
                  <a:rPr lang="en-US" sz="1900" b="1" dirty="0"/>
                  <a:t>s</a:t>
                </a:r>
                <a:r>
                  <a:rPr lang="en-US" sz="1900" dirty="0"/>
                  <a:t> to </a:t>
                </a:r>
                <a:r>
                  <a:rPr lang="en-US" sz="1900" b="1" dirty="0"/>
                  <a:t>e</a:t>
                </a:r>
              </a:p>
              <a:p>
                <a:pPr>
                  <a:buNone/>
                </a:pPr>
                <a:r>
                  <a:rPr lang="en-US" dirty="0"/>
                  <a:t>    </a:t>
                </a:r>
                <a:r>
                  <a:rPr lang="en-US" b="1" dirty="0"/>
                  <a:t>else</a:t>
                </a:r>
              </a:p>
              <a:p>
                <a:pPr>
                  <a:buNone/>
                </a:pPr>
                <a:r>
                  <a:rPr lang="en-US" dirty="0"/>
                  <a:t>        pixel color = color of background (or black)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752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Shadows can easily be added by checking if the light source is visible from the intersection point</a:t>
            </a:r>
          </a:p>
          <a:p>
            <a:r>
              <a:rPr lang="en-US" dirty="0"/>
              <a:t>In the configuration below, point </a:t>
            </a:r>
            <a:r>
              <a:rPr lang="en-US" b="1" i="1" dirty="0"/>
              <a:t>x</a:t>
            </a:r>
            <a:r>
              <a:rPr lang="en-US" dirty="0"/>
              <a:t> is in shadow: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00400" y="3429000"/>
            <a:ext cx="3165043" cy="2529990"/>
            <a:chOff x="3200400" y="3429000"/>
            <a:chExt cx="3165043" cy="2529990"/>
          </a:xfrm>
        </p:grpSpPr>
        <p:sp>
          <p:nvSpPr>
            <p:cNvPr id="35" name="Rectangle 34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Arc 53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  <p:cxnSp>
          <p:nvCxnSpPr>
            <p:cNvPr id="81" name="Straight Connector 80"/>
            <p:cNvCxnSpPr>
              <a:stCxn id="84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α</a:t>
              </a:r>
              <a:endParaRPr lang="en-US" dirty="0"/>
            </a:p>
          </p:txBody>
        </p:sp>
        <p:sp>
          <p:nvSpPr>
            <p:cNvPr id="34" name="Arc 33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84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check if the light source is visible from the intersection point, we can create </a:t>
            </a:r>
            <a:r>
              <a:rPr lang="en-US" dirty="0">
                <a:solidFill>
                  <a:srgbClr val="C00000"/>
                </a:solidFill>
              </a:rPr>
              <a:t>shadow rays</a:t>
            </a:r>
            <a:r>
              <a:rPr lang="en-US" dirty="0"/>
              <a:t>, one for each light source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990600" y="32612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blipFill>
                <a:blip r:embed="rId2"/>
                <a:stretch>
                  <a:fillRect l="-2154" r="-1231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34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spheres with different colors and a gray background</a:t>
            </a:r>
          </a:p>
          <a:p>
            <a:r>
              <a:rPr lang="en-US" b="1" dirty="0"/>
              <a:t>So much work for such a bad image!</a:t>
            </a:r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752600"/>
            <a:ext cx="3276600" cy="3276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1676400" y="2331904"/>
            <a:ext cx="6248400" cy="25146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image looks bad because we did not use a realistic </a:t>
            </a:r>
            <a:r>
              <a:rPr lang="en-US" sz="2400" dirty="0">
                <a:solidFill>
                  <a:srgbClr val="C00000"/>
                </a:solidFill>
              </a:rPr>
              <a:t>shading</a:t>
            </a:r>
            <a:r>
              <a:rPr lang="en-US" sz="2400" dirty="0"/>
              <a:t>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simply set all surface points to the same color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57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Intersect s(t) with all the objects in the scene. If there is no intersection </a:t>
            </a:r>
            <a:r>
              <a:rPr lang="en-US" dirty="0">
                <a:solidFill>
                  <a:srgbClr val="C00000"/>
                </a:solidFill>
              </a:rPr>
              <a:t>before the light source</a:t>
            </a:r>
            <a:r>
              <a:rPr lang="en-US" dirty="0"/>
              <a:t>, the point is not in shadow. Otherwise it is in shadow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1102157" y="34136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blipFill>
                <a:blip r:embed="rId2"/>
                <a:stretch>
                  <a:fillRect l="-2154" r="-1231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avoid </a:t>
            </a:r>
            <a:r>
              <a:rPr lang="en-US" dirty="0">
                <a:solidFill>
                  <a:srgbClr val="C00000"/>
                </a:solidFill>
              </a:rPr>
              <a:t>self intersection </a:t>
            </a:r>
            <a:r>
              <a:rPr lang="en-US" dirty="0"/>
              <a:t>due to floating point precision problems, the origin is offset by a very small amount: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1102157" y="34136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29200" y="3478862"/>
                <a:ext cx="2916824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478862"/>
                <a:ext cx="2916824" cy="360804"/>
              </a:xfrm>
              <a:prstGeom prst="rect">
                <a:avLst/>
              </a:prstGeom>
              <a:blipFill>
                <a:blip r:embed="rId2"/>
                <a:stretch>
                  <a:fillRect l="-2174" r="-1739" b="-344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3000" y="4599178"/>
                <a:ext cx="33771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Epsilon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) is a very small number</a:t>
                </a:r>
              </a:p>
              <a:p>
                <a:r>
                  <a:rPr lang="en-US" dirty="0"/>
                  <a:t>such as 0.0001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599178"/>
                <a:ext cx="33771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627" t="-4717" r="-108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482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 you can check for self intersection by comparing the pointers (or IDs) of the objects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1102157" y="34136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263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Ray Tracing Algorithm –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dirty="0" err="1"/>
              <a:t>foreach</a:t>
            </a:r>
            <a:r>
              <a:rPr lang="en-US" sz="1600" dirty="0"/>
              <a:t> pixel s:</a:t>
            </a:r>
          </a:p>
          <a:p>
            <a:pPr>
              <a:buNone/>
            </a:pPr>
            <a:r>
              <a:rPr lang="en-US" sz="1600" dirty="0"/>
              <a:t>    compute the viewing ray </a:t>
            </a:r>
            <a:r>
              <a:rPr lang="en-US" sz="1600" b="1" dirty="0"/>
              <a:t>r</a:t>
            </a:r>
            <a:r>
              <a:rPr lang="en-US" sz="1600" dirty="0"/>
              <a:t> (from </a:t>
            </a:r>
            <a:r>
              <a:rPr lang="en-US" sz="1600" b="1" dirty="0"/>
              <a:t>e</a:t>
            </a:r>
            <a:r>
              <a:rPr lang="en-US" sz="1600" dirty="0"/>
              <a:t> to </a:t>
            </a:r>
            <a:r>
              <a:rPr lang="en-US" sz="1600" b="1" dirty="0"/>
              <a:t>s</a:t>
            </a:r>
            <a:r>
              <a:rPr lang="en-US" sz="1600" dirty="0"/>
              <a:t>)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dirty="0" err="1"/>
              <a:t>t</a:t>
            </a:r>
            <a:r>
              <a:rPr lang="en-US" sz="1600" baseline="-25000" dirty="0" err="1"/>
              <a:t>min</a:t>
            </a:r>
            <a:r>
              <a:rPr lang="en-US" sz="1600" dirty="0"/>
              <a:t> = ∞, </a:t>
            </a:r>
            <a:r>
              <a:rPr lang="en-US" sz="1600" dirty="0" err="1"/>
              <a:t>obj</a:t>
            </a:r>
            <a:r>
              <a:rPr lang="en-US" sz="1600" dirty="0"/>
              <a:t> = NULL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 err="1"/>
              <a:t>foreach</a:t>
            </a:r>
            <a:r>
              <a:rPr lang="en-US" sz="1600" dirty="0"/>
              <a:t> object o:</a:t>
            </a:r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b="1" dirty="0"/>
              <a:t>if</a:t>
            </a:r>
            <a:r>
              <a:rPr lang="en-US" sz="1600" dirty="0"/>
              <a:t> r </a:t>
            </a:r>
            <a:r>
              <a:rPr lang="en-US" sz="1600" dirty="0">
                <a:solidFill>
                  <a:srgbClr val="C00000"/>
                </a:solidFill>
              </a:rPr>
              <a:t>intersects</a:t>
            </a:r>
            <a:r>
              <a:rPr lang="en-US" sz="1600" dirty="0"/>
              <a:t> o at point </a:t>
            </a:r>
            <a:r>
              <a:rPr lang="en-US" sz="1600" b="1" dirty="0"/>
              <a:t>x</a:t>
            </a:r>
            <a:r>
              <a:rPr lang="en-US" sz="1600" dirty="0"/>
              <a:t>:</a:t>
            </a:r>
          </a:p>
          <a:p>
            <a:pPr>
              <a:buNone/>
            </a:pPr>
            <a:r>
              <a:rPr lang="en-US" sz="1600" dirty="0"/>
              <a:t>            </a:t>
            </a:r>
            <a:r>
              <a:rPr lang="en-US" sz="1600" b="1" dirty="0"/>
              <a:t>if</a:t>
            </a:r>
            <a:r>
              <a:rPr lang="en-US" sz="1600" dirty="0"/>
              <a:t> t &lt; </a:t>
            </a:r>
            <a:r>
              <a:rPr lang="en-US" sz="1600" dirty="0" err="1"/>
              <a:t>t</a:t>
            </a:r>
            <a:r>
              <a:rPr lang="en-US" sz="1600" baseline="-25000" dirty="0" err="1"/>
              <a:t>min</a:t>
            </a:r>
            <a:r>
              <a:rPr lang="en-US" sz="1600" dirty="0"/>
              <a:t>:</a:t>
            </a:r>
          </a:p>
          <a:p>
            <a:pPr>
              <a:buNone/>
            </a:pPr>
            <a:r>
              <a:rPr lang="en-US" sz="1600" dirty="0"/>
              <a:t>                </a:t>
            </a:r>
            <a:r>
              <a:rPr lang="en-US" sz="1600" dirty="0" err="1"/>
              <a:t>t</a:t>
            </a:r>
            <a:r>
              <a:rPr lang="en-US" sz="1600" baseline="-25000" dirty="0" err="1"/>
              <a:t>min</a:t>
            </a:r>
            <a:r>
              <a:rPr lang="en-US" sz="1600" dirty="0"/>
              <a:t> = t, </a:t>
            </a:r>
            <a:r>
              <a:rPr lang="en-US" sz="1600" dirty="0" err="1"/>
              <a:t>obj</a:t>
            </a:r>
            <a:r>
              <a:rPr lang="en-US" sz="1600" dirty="0"/>
              <a:t> = o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/>
              <a:t>if</a:t>
            </a:r>
            <a:r>
              <a:rPr lang="en-US" sz="1600" dirty="0"/>
              <a:t> </a:t>
            </a:r>
            <a:r>
              <a:rPr lang="en-US" sz="1600" dirty="0" err="1"/>
              <a:t>obj</a:t>
            </a:r>
            <a:r>
              <a:rPr lang="en-US" sz="1600" dirty="0"/>
              <a:t> not NULL: </a:t>
            </a:r>
            <a:r>
              <a:rPr lang="en-US" sz="1600" dirty="0">
                <a:solidFill>
                  <a:schemeClr val="accent1"/>
                </a:solidFill>
              </a:rPr>
              <a:t>// viewing ray intersected with an object</a:t>
            </a:r>
          </a:p>
          <a:p>
            <a:pPr>
              <a:buNone/>
            </a:pPr>
            <a:r>
              <a:rPr lang="en-US" sz="1600" dirty="0"/>
              <a:t>        pixel color = L</a:t>
            </a:r>
            <a:r>
              <a:rPr lang="en-US" sz="1600" baseline="-25000" dirty="0"/>
              <a:t>a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</a:rPr>
              <a:t>// ambient shading is not affected by shadows</a:t>
            </a:r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b="1" dirty="0" err="1"/>
              <a:t>foreach</a:t>
            </a:r>
            <a:r>
              <a:rPr lang="en-US" sz="1600" dirty="0"/>
              <a:t> light l:</a:t>
            </a:r>
            <a:endParaRPr lang="en-US" sz="16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1600" dirty="0"/>
              <a:t>            compute the shadow ray </a:t>
            </a:r>
            <a:r>
              <a:rPr lang="en-US" sz="1600" b="1" dirty="0"/>
              <a:t>s </a:t>
            </a:r>
            <a:r>
              <a:rPr lang="en-US" sz="1600" dirty="0"/>
              <a:t>from </a:t>
            </a:r>
            <a:r>
              <a:rPr lang="en-US" sz="1600" b="1" dirty="0"/>
              <a:t>x</a:t>
            </a:r>
            <a:r>
              <a:rPr lang="en-US" sz="1600" dirty="0"/>
              <a:t> to l</a:t>
            </a:r>
            <a:endParaRPr lang="en-US" sz="1600" b="1" dirty="0"/>
          </a:p>
          <a:p>
            <a:pPr>
              <a:buNone/>
            </a:pPr>
            <a:r>
              <a:rPr lang="en-US" sz="1600" dirty="0"/>
              <a:t>            </a:t>
            </a:r>
            <a:r>
              <a:rPr lang="en-US" sz="1600" b="1" dirty="0" err="1"/>
              <a:t>foreach</a:t>
            </a:r>
            <a:r>
              <a:rPr lang="en-US" sz="1600" dirty="0"/>
              <a:t> object p:</a:t>
            </a:r>
          </a:p>
          <a:p>
            <a:pPr>
              <a:buNone/>
            </a:pPr>
            <a:r>
              <a:rPr lang="en-US" sz="1600" dirty="0"/>
              <a:t>                </a:t>
            </a:r>
            <a:r>
              <a:rPr lang="en-US" sz="1600" b="1" dirty="0"/>
              <a:t>if</a:t>
            </a:r>
            <a:r>
              <a:rPr lang="en-US" sz="1600" dirty="0"/>
              <a:t> </a:t>
            </a:r>
            <a:r>
              <a:rPr lang="en-US" sz="1600" b="1" dirty="0"/>
              <a:t>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00000"/>
                </a:solidFill>
              </a:rPr>
              <a:t>intersects</a:t>
            </a:r>
            <a:r>
              <a:rPr lang="en-US" sz="1600" dirty="0"/>
              <a:t> p before the light source:</a:t>
            </a:r>
          </a:p>
          <a:p>
            <a:pPr>
              <a:buNone/>
            </a:pPr>
            <a:r>
              <a:rPr lang="en-US" sz="1600" dirty="0"/>
              <a:t>                    </a:t>
            </a:r>
            <a:r>
              <a:rPr lang="en-US" sz="1600" b="1" dirty="0"/>
              <a:t>continue</a:t>
            </a:r>
            <a:r>
              <a:rPr lang="en-US" sz="1600" dirty="0"/>
              <a:t> the light loop; </a:t>
            </a:r>
            <a:r>
              <a:rPr lang="en-US" sz="1600" dirty="0">
                <a:solidFill>
                  <a:schemeClr val="accent1"/>
                </a:solidFill>
              </a:rPr>
              <a:t>// point is in shadow – no contribution from this light</a:t>
            </a:r>
          </a:p>
          <a:p>
            <a:pPr>
              <a:buNone/>
            </a:pPr>
            <a:r>
              <a:rPr lang="en-US" sz="1600" dirty="0"/>
              <a:t>            pixel color += L</a:t>
            </a:r>
            <a:r>
              <a:rPr lang="en-US" sz="1600" baseline="-25000" dirty="0"/>
              <a:t>d</a:t>
            </a:r>
            <a:r>
              <a:rPr lang="en-US" sz="1600" dirty="0"/>
              <a:t> + L</a:t>
            </a:r>
            <a:r>
              <a:rPr lang="en-US" sz="1600" baseline="-25000" dirty="0"/>
              <a:t>s </a:t>
            </a:r>
            <a:r>
              <a:rPr lang="en-US" sz="1600" dirty="0">
                <a:solidFill>
                  <a:schemeClr val="accent1"/>
                </a:solidFill>
              </a:rPr>
              <a:t>// add diffuse and specular components for this light source</a:t>
            </a:r>
            <a:endParaRPr lang="en-US" sz="1600" baseline="-250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/>
              <a:t>else</a:t>
            </a:r>
          </a:p>
          <a:p>
            <a:pPr>
              <a:buNone/>
            </a:pPr>
            <a:r>
              <a:rPr lang="en-US" sz="1600" dirty="0"/>
              <a:t>        pixel color = color of background (or black)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76800" y="1219200"/>
            <a:ext cx="3927423" cy="19431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Do not forget clamping the pixel value to [0, 255] range and rounding it to the nearest integer!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r>
              <a:rPr lang="en-US" dirty="0"/>
              <a:t>This looks much better!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6" name="Picture 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286000"/>
            <a:ext cx="3730752" cy="373075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tracing is recursive by nature</a:t>
            </a:r>
          </a:p>
          <a:p>
            <a:r>
              <a:rPr lang="en-US" dirty="0"/>
              <a:t>Remember the rendering equation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2242" y="3378817"/>
                <a:ext cx="7466531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baseline="-250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42" y="3378817"/>
                <a:ext cx="7466531" cy="9685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" y="5305071"/>
            <a:ext cx="789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term itself could be due to reflection (or refraction) from another surface</a:t>
            </a:r>
          </a:p>
        </p:txBody>
      </p:sp>
      <p:cxnSp>
        <p:nvCxnSpPr>
          <p:cNvPr id="9" name="Straight Arrow Connector 8"/>
          <p:cNvCxnSpPr>
            <a:endCxn id="7" idx="0"/>
          </p:cNvCxnSpPr>
          <p:nvPr/>
        </p:nvCxnSpPr>
        <p:spPr>
          <a:xfrm flipH="1">
            <a:off x="4555552" y="4114800"/>
            <a:ext cx="1769048" cy="1190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653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Tracing the incident ray back into the scene (not just directly towards light sources) is called </a:t>
            </a:r>
            <a:r>
              <a:rPr lang="en-US" dirty="0">
                <a:solidFill>
                  <a:srgbClr val="C00000"/>
                </a:solidFill>
              </a:rPr>
              <a:t>path tracing</a:t>
            </a:r>
          </a:p>
          <a:p>
            <a:r>
              <a:rPr lang="en-US" dirty="0"/>
              <a:t>This is extremely costly so will only do it for perfect mirrors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 descr="Image result for recursive ray 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00400"/>
            <a:ext cx="3581400" cy="30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2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Ideal </a:t>
            </a:r>
            <a:r>
              <a:rPr lang="en-US" dirty="0" err="1"/>
              <a:t>Specular</a:t>
            </a:r>
            <a:r>
              <a:rPr lang="en-US" dirty="0"/>
              <a:t> Reflection (Mirrors)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Mirror-like objects reflect colors of other objects</a:t>
            </a:r>
          </a:p>
          <a:p>
            <a:r>
              <a:rPr lang="en-US" dirty="0"/>
              <a:t>Given </a:t>
            </a:r>
            <a:r>
              <a:rPr lang="en-US" b="1" dirty="0"/>
              <a:t>w</a:t>
            </a:r>
            <a:r>
              <a:rPr lang="en-US" b="1" baseline="-25000" dirty="0"/>
              <a:t>o</a:t>
            </a:r>
            <a:r>
              <a:rPr lang="en-US" dirty="0"/>
              <a:t>, we must compute </a:t>
            </a:r>
            <a:r>
              <a:rPr lang="en-US" b="1" dirty="0" err="1"/>
              <a:t>w</a:t>
            </a:r>
            <a:r>
              <a:rPr lang="en-US" b="1" baseline="-25000" dirty="0" err="1"/>
              <a:t>r</a:t>
            </a:r>
            <a:r>
              <a:rPr lang="en-US" dirty="0"/>
              <a:t> (reflection direction)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76400" y="3200400"/>
            <a:ext cx="2903333" cy="2297246"/>
            <a:chOff x="3068096" y="3352800"/>
            <a:chExt cx="2903333" cy="2297246"/>
          </a:xfrm>
        </p:grpSpPr>
        <p:sp>
          <p:nvSpPr>
            <p:cNvPr id="5" name="Rectangle 4"/>
            <p:cNvSpPr/>
            <p:nvPr/>
          </p:nvSpPr>
          <p:spPr>
            <a:xfrm>
              <a:off x="3068096" y="410527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134896" y="364807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515896" y="349567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73326" y="464903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3352800" y="3657600"/>
              <a:ext cx="782096" cy="114300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2" idx="1"/>
            </p:cNvCxnSpPr>
            <p:nvPr/>
          </p:nvCxnSpPr>
          <p:spPr>
            <a:xfrm flipV="1">
              <a:off x="4134896" y="4360276"/>
              <a:ext cx="1275303" cy="440324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410199" y="4175610"/>
              <a:ext cx="561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sp>
          <p:nvSpPr>
            <p:cNvPr id="14" name="Photo"/>
            <p:cNvSpPr>
              <a:spLocks noEditPoints="1" noChangeArrowheads="1"/>
            </p:cNvSpPr>
            <p:nvPr/>
          </p:nvSpPr>
          <p:spPr bwMode="auto">
            <a:xfrm>
              <a:off x="5486400" y="3983907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400000" flipH="1">
              <a:off x="4097458" y="4267200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27144" y="3954440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12951" y="477644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10584" y="410115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  <p:sp>
          <p:nvSpPr>
            <p:cNvPr id="35" name="Arc 34"/>
            <p:cNvSpPr/>
            <p:nvPr/>
          </p:nvSpPr>
          <p:spPr>
            <a:xfrm rot="932285" flipH="1">
              <a:off x="3931410" y="4243034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3352800"/>
              <a:ext cx="477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r</a:t>
              </a:r>
              <a:endParaRPr lang="en-US" b="1" baseline="-25000" dirty="0"/>
            </a:p>
          </p:txBody>
        </p:sp>
        <p:sp>
          <p:nvSpPr>
            <p:cNvPr id="38" name="Photo"/>
            <p:cNvSpPr>
              <a:spLocks noEditPoints="1" noChangeArrowheads="1"/>
            </p:cNvSpPr>
            <p:nvPr/>
          </p:nvSpPr>
          <p:spPr bwMode="auto">
            <a:xfrm rot="1137896">
              <a:off x="4319990" y="5305943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prstDash val="dashDot"/>
              <a:miter lim="800000"/>
              <a:headEnd/>
              <a:tailEnd/>
            </a:ln>
            <a:scene3d>
              <a:camera prst="isometricRightUp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876800" y="3276600"/>
            <a:ext cx="410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</a:t>
            </a:r>
            <a:r>
              <a:rPr lang="en-US" b="1" baseline="-25000" dirty="0" err="1"/>
              <a:t>r</a:t>
            </a:r>
            <a:r>
              <a:rPr lang="en-US" dirty="0"/>
              <a:t> = -</a:t>
            </a:r>
            <a:r>
              <a:rPr lang="en-US" b="1" dirty="0"/>
              <a:t>w</a:t>
            </a:r>
            <a:r>
              <a:rPr lang="en-US" b="1" baseline="-25000" dirty="0"/>
              <a:t>o</a:t>
            </a:r>
            <a:r>
              <a:rPr lang="en-US" dirty="0"/>
              <a:t> + 2</a:t>
            </a:r>
            <a:r>
              <a:rPr lang="en-US" b="1" dirty="0"/>
              <a:t>n</a:t>
            </a:r>
            <a:r>
              <a:rPr lang="en-US" dirty="0"/>
              <a:t>cos</a:t>
            </a:r>
            <a:r>
              <a:rPr lang="en-US" i="1" dirty="0"/>
              <a:t>Θ = </a:t>
            </a:r>
            <a:r>
              <a:rPr lang="en-US" dirty="0"/>
              <a:t>-</a:t>
            </a:r>
            <a:r>
              <a:rPr lang="en-US" b="1" dirty="0"/>
              <a:t>w</a:t>
            </a:r>
            <a:r>
              <a:rPr lang="en-US" b="1" baseline="-25000" dirty="0"/>
              <a:t>o</a:t>
            </a:r>
            <a:r>
              <a:rPr lang="en-US" dirty="0"/>
              <a:t> + 2</a:t>
            </a:r>
            <a:r>
              <a:rPr lang="en-US" b="1" dirty="0"/>
              <a:t>n</a:t>
            </a:r>
            <a:r>
              <a:rPr lang="en-US" dirty="0"/>
              <a:t>(</a:t>
            </a:r>
            <a:r>
              <a:rPr lang="en-US" b="1" dirty="0" err="1"/>
              <a:t>n.w</a:t>
            </a:r>
            <a:r>
              <a:rPr lang="en-US" b="1" baseline="-25000" dirty="0" err="1"/>
              <a:t>o</a:t>
            </a:r>
            <a:r>
              <a:rPr lang="en-US" dirty="0"/>
              <a:t>)</a:t>
            </a:r>
          </a:p>
          <a:p>
            <a:endParaRPr lang="en-US" b="1" baseline="-25000" dirty="0"/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876800" y="40386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,</a:t>
            </a:r>
            <a:r>
              <a:rPr lang="en-US" b="1" dirty="0"/>
              <a:t> w</a:t>
            </a:r>
            <a:r>
              <a:rPr lang="en-US" b="1" baseline="-25000" dirty="0"/>
              <a:t>o</a:t>
            </a:r>
            <a:r>
              <a:rPr lang="en-US" dirty="0"/>
              <a:t>, </a:t>
            </a:r>
            <a:r>
              <a:rPr lang="en-US" b="1" dirty="0" err="1"/>
              <a:t>w</a:t>
            </a:r>
            <a:r>
              <a:rPr lang="en-US" b="1" baseline="-25000" dirty="0" err="1"/>
              <a:t>r</a:t>
            </a:r>
            <a:r>
              <a:rPr lang="en-US" b="1" dirty="0"/>
              <a:t> </a:t>
            </a:r>
            <a:r>
              <a:rPr lang="en-US" dirty="0"/>
              <a:t>are all unit vectors</a:t>
            </a:r>
          </a:p>
          <a:p>
            <a:endParaRPr lang="en-US" b="1" baseline="-250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57445" y="4804317"/>
                <a:ext cx="331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baseline="-25000">
                          <a:latin typeface="Cambria Math" panose="02040503050406030204" pitchFamily="18" charset="0"/>
                        </a:rPr>
                        <m:t>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445" y="4804317"/>
                <a:ext cx="331975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84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033816" y="5832735"/>
            <a:ext cx="288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 reflection coefficient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324600" y="5257800"/>
            <a:ext cx="304800" cy="37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Ideal </a:t>
            </a:r>
            <a:r>
              <a:rPr lang="en-US" dirty="0" err="1"/>
              <a:t>Specular</a:t>
            </a:r>
            <a:r>
              <a:rPr lang="en-US" dirty="0"/>
              <a:t> Reflection (Mirrors)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these surfaces the total radiance is equal to local shading radiance plus the radiance from the mirrored location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367734" y="3048000"/>
            <a:ext cx="2903333" cy="2297246"/>
            <a:chOff x="3068096" y="3352800"/>
            <a:chExt cx="2903333" cy="2297246"/>
          </a:xfrm>
        </p:grpSpPr>
        <p:sp>
          <p:nvSpPr>
            <p:cNvPr id="5" name="Rectangle 4"/>
            <p:cNvSpPr/>
            <p:nvPr/>
          </p:nvSpPr>
          <p:spPr>
            <a:xfrm>
              <a:off x="3068096" y="410527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134896" y="364807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515896" y="349567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73326" y="464903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3352800" y="3657600"/>
              <a:ext cx="782096" cy="114300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2" idx="1"/>
            </p:cNvCxnSpPr>
            <p:nvPr/>
          </p:nvCxnSpPr>
          <p:spPr>
            <a:xfrm flipV="1">
              <a:off x="4134896" y="4360276"/>
              <a:ext cx="1275303" cy="440324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410199" y="4175610"/>
              <a:ext cx="561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sp>
          <p:nvSpPr>
            <p:cNvPr id="14" name="Photo"/>
            <p:cNvSpPr>
              <a:spLocks noEditPoints="1" noChangeArrowheads="1"/>
            </p:cNvSpPr>
            <p:nvPr/>
          </p:nvSpPr>
          <p:spPr bwMode="auto">
            <a:xfrm>
              <a:off x="5486400" y="3983907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400000" flipH="1">
              <a:off x="4097458" y="4267200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27144" y="3954440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12951" y="477644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10584" y="410115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  <p:sp>
          <p:nvSpPr>
            <p:cNvPr id="35" name="Arc 34"/>
            <p:cNvSpPr/>
            <p:nvPr/>
          </p:nvSpPr>
          <p:spPr>
            <a:xfrm rot="932285" flipH="1">
              <a:off x="3931410" y="4243034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3352800"/>
              <a:ext cx="477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r</a:t>
              </a:r>
              <a:endParaRPr lang="en-US" b="1" baseline="-25000" dirty="0"/>
            </a:p>
          </p:txBody>
        </p:sp>
        <p:sp>
          <p:nvSpPr>
            <p:cNvPr id="38" name="Photo"/>
            <p:cNvSpPr>
              <a:spLocks noEditPoints="1" noChangeArrowheads="1"/>
            </p:cNvSpPr>
            <p:nvPr/>
          </p:nvSpPr>
          <p:spPr bwMode="auto">
            <a:xfrm rot="1137896">
              <a:off x="4319990" y="5305943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prstDash val="dashDot"/>
              <a:miter lim="800000"/>
              <a:headEnd/>
              <a:tailEnd/>
            </a:ln>
            <a:scene3d>
              <a:camera prst="isometricRightUp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341" y="5675036"/>
                <a:ext cx="8127161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  <m:sup/>
                              </m:sSub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𝒘𝒐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1" y="5675036"/>
                <a:ext cx="8127161" cy="400944"/>
              </a:xfrm>
              <a:prstGeom prst="rect">
                <a:avLst/>
              </a:prstGeom>
              <a:blipFill rotWithShape="0"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81600" y="3646208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stop after a fixed</a:t>
            </a:r>
          </a:p>
          <a:p>
            <a:r>
              <a:rPr lang="en-US" dirty="0"/>
              <a:t>number of bounces to avoid</a:t>
            </a:r>
          </a:p>
          <a:p>
            <a:r>
              <a:rPr lang="en-US" dirty="0"/>
              <a:t>potentially infinite recursion</a:t>
            </a:r>
          </a:p>
        </p:txBody>
      </p:sp>
    </p:spTree>
    <p:extLst>
      <p:ext uri="{BB962C8B-B14F-4D97-AF65-F5344CB8AC3E}">
        <p14:creationId xmlns:p14="http://schemas.microsoft.com/office/powerpoint/2010/main" val="19941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Recursive Ray Tracing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4343400" cy="5181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dirty="0" err="1"/>
              <a:t>foreach</a:t>
            </a:r>
            <a:r>
              <a:rPr lang="en-US" sz="1600" dirty="0"/>
              <a:t> pixel s</a:t>
            </a:r>
            <a:r>
              <a:rPr lang="en-US" sz="1600" b="1" dirty="0"/>
              <a:t>:</a:t>
            </a:r>
          </a:p>
          <a:p>
            <a:pPr>
              <a:buNone/>
            </a:pPr>
            <a:r>
              <a:rPr lang="en-US" sz="1600" dirty="0"/>
              <a:t>    compute the viewing ray </a:t>
            </a:r>
            <a:r>
              <a:rPr lang="en-US" sz="1600" b="1" dirty="0"/>
              <a:t>r</a:t>
            </a:r>
            <a:r>
              <a:rPr lang="en-US" sz="1600" dirty="0"/>
              <a:t> (from </a:t>
            </a:r>
            <a:r>
              <a:rPr lang="en-US" sz="1600" b="1" dirty="0"/>
              <a:t>e</a:t>
            </a:r>
            <a:r>
              <a:rPr lang="en-US" sz="1600" dirty="0"/>
              <a:t> to </a:t>
            </a:r>
            <a:r>
              <a:rPr lang="en-US" sz="1600" b="1" dirty="0"/>
              <a:t>s</a:t>
            </a:r>
            <a:r>
              <a:rPr lang="en-US" sz="1600" dirty="0"/>
              <a:t>)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 err="1"/>
              <a:t>r</a:t>
            </a:r>
            <a:r>
              <a:rPr lang="en-US" sz="1600" dirty="0" err="1"/>
              <a:t>.depth</a:t>
            </a:r>
            <a:r>
              <a:rPr lang="en-US" sz="1600" dirty="0"/>
              <a:t> = 0 </a:t>
            </a:r>
            <a:r>
              <a:rPr lang="en-US" sz="1600" dirty="0">
                <a:solidFill>
                  <a:srgbClr val="00B0F0"/>
                </a:solidFill>
              </a:rPr>
              <a:t>// primary ray</a:t>
            </a:r>
          </a:p>
          <a:p>
            <a:pPr>
              <a:buNone/>
            </a:pPr>
            <a:r>
              <a:rPr lang="en-US" sz="1600" dirty="0"/>
              <a:t>    color(s) = clamp(</a:t>
            </a:r>
            <a:r>
              <a:rPr lang="en-US" sz="1600" dirty="0" err="1"/>
              <a:t>computeColor</a:t>
            </a:r>
            <a:r>
              <a:rPr lang="en-US" sz="1600" dirty="0"/>
              <a:t>(</a:t>
            </a:r>
            <a:r>
              <a:rPr lang="en-US" sz="1600" b="1" dirty="0"/>
              <a:t>r</a:t>
            </a:r>
            <a:r>
              <a:rPr lang="en-US" sz="1600" dirty="0"/>
              <a:t>), 0, 255)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 err="1">
                <a:solidFill>
                  <a:srgbClr val="00B050"/>
                </a:solidFill>
              </a:rPr>
              <a:t>computeColor</a:t>
            </a:r>
            <a:r>
              <a:rPr lang="en-US" sz="1600" dirty="0"/>
              <a:t>(</a:t>
            </a:r>
            <a:r>
              <a:rPr lang="en-US" sz="1600" b="1" dirty="0"/>
              <a:t>r</a:t>
            </a:r>
            <a:r>
              <a:rPr lang="en-US" sz="1600" dirty="0"/>
              <a:t>):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/>
              <a:t>if</a:t>
            </a:r>
            <a:r>
              <a:rPr lang="en-US" sz="1600" dirty="0"/>
              <a:t> </a:t>
            </a:r>
            <a:r>
              <a:rPr lang="en-US" sz="1600" b="1" dirty="0" err="1"/>
              <a:t>r</a:t>
            </a:r>
            <a:r>
              <a:rPr lang="en-US" sz="1600" dirty="0" err="1"/>
              <a:t>.depth</a:t>
            </a:r>
            <a:r>
              <a:rPr lang="en-US" sz="1600" dirty="0"/>
              <a:t> &gt; </a:t>
            </a:r>
            <a:r>
              <a:rPr lang="en-US" sz="1600" dirty="0" err="1"/>
              <a:t>maxDepth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00B0F0"/>
                </a:solidFill>
              </a:rPr>
              <a:t>// max depth exceeded</a:t>
            </a:r>
          </a:p>
          <a:p>
            <a:pPr>
              <a:buNone/>
            </a:pPr>
            <a:r>
              <a:rPr lang="en-US" sz="1600" dirty="0"/>
              <a:t>        return (0, 0, 0)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/>
              <a:t>if</a:t>
            </a:r>
            <a:r>
              <a:rPr lang="en-US" sz="1600" dirty="0"/>
              <a:t> </a:t>
            </a:r>
            <a:r>
              <a:rPr lang="en-US" sz="1600" dirty="0" err="1"/>
              <a:t>closestHit</a:t>
            </a:r>
            <a:r>
              <a:rPr lang="en-US" sz="1600" dirty="0"/>
              <a:t>(</a:t>
            </a:r>
            <a:r>
              <a:rPr lang="en-US" sz="1600" b="1" dirty="0"/>
              <a:t>r</a:t>
            </a:r>
            <a:r>
              <a:rPr lang="en-US" sz="1600" dirty="0"/>
              <a:t>, </a:t>
            </a:r>
            <a:r>
              <a:rPr lang="en-US" sz="1600" dirty="0" err="1"/>
              <a:t>hitRecord</a:t>
            </a:r>
            <a:r>
              <a:rPr lang="en-US" sz="1600" dirty="0"/>
              <a:t>, scene))</a:t>
            </a:r>
            <a:r>
              <a:rPr lang="en-US" sz="1600" b="1" dirty="0"/>
              <a:t>:</a:t>
            </a:r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dirty="0">
                <a:solidFill>
                  <a:srgbClr val="00B0F0"/>
                </a:solidFill>
              </a:rPr>
              <a:t>// find the color at the closest hit point</a:t>
            </a:r>
          </a:p>
          <a:p>
            <a:pPr>
              <a:buNone/>
            </a:pPr>
            <a:r>
              <a:rPr lang="en-US" sz="1600" dirty="0"/>
              <a:t>        return </a:t>
            </a:r>
            <a:r>
              <a:rPr lang="en-US" sz="1600" dirty="0" err="1"/>
              <a:t>applyShading</a:t>
            </a:r>
            <a:r>
              <a:rPr lang="en-US" sz="1600" dirty="0"/>
              <a:t>(</a:t>
            </a:r>
            <a:r>
              <a:rPr lang="en-US" sz="1600" b="1" dirty="0"/>
              <a:t>r</a:t>
            </a:r>
            <a:r>
              <a:rPr lang="en-US" sz="1600" dirty="0"/>
              <a:t>, </a:t>
            </a:r>
            <a:r>
              <a:rPr lang="en-US" sz="1600" dirty="0" err="1"/>
              <a:t>hitRecord</a:t>
            </a:r>
            <a:r>
              <a:rPr lang="en-US" sz="1600" dirty="0"/>
              <a:t>)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 err="1"/>
              <a:t>elif</a:t>
            </a:r>
            <a:r>
              <a:rPr lang="en-US" sz="1600" dirty="0"/>
              <a:t> </a:t>
            </a:r>
            <a:r>
              <a:rPr lang="en-US" sz="1600" dirty="0" err="1"/>
              <a:t>r.depth</a:t>
            </a:r>
            <a:r>
              <a:rPr lang="en-US" sz="1600" dirty="0"/>
              <a:t> == 0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dirty="0">
                <a:solidFill>
                  <a:srgbClr val="00B0F0"/>
                </a:solidFill>
              </a:rPr>
              <a:t>// no intersection for the primary ray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b="1" dirty="0"/>
              <a:t>return</a:t>
            </a:r>
            <a:r>
              <a:rPr lang="en-US" sz="1600" dirty="0"/>
              <a:t> </a:t>
            </a:r>
            <a:r>
              <a:rPr lang="en-US" sz="1600" dirty="0" err="1"/>
              <a:t>backgroundColor</a:t>
            </a:r>
            <a:r>
              <a:rPr lang="en-US" sz="1600" dirty="0"/>
              <a:t> 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/>
              <a:t>else: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dirty="0">
                <a:solidFill>
                  <a:srgbClr val="00B0F0"/>
                </a:solidFill>
              </a:rPr>
              <a:t>// avoid repeated addition of the background color for reflected rays</a:t>
            </a:r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b="1" dirty="0"/>
              <a:t>return</a:t>
            </a:r>
            <a:r>
              <a:rPr lang="en-US" sz="1600" dirty="0"/>
              <a:t> (0, 0, 0)</a:t>
            </a:r>
          </a:p>
          <a:p>
            <a:pPr>
              <a:buNone/>
            </a:pPr>
            <a:r>
              <a:rPr lang="en-US" sz="1600" dirty="0"/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E7072-B315-4F0A-B721-FD528018BFD1}"/>
              </a:ext>
            </a:extLst>
          </p:cNvPr>
          <p:cNvSpPr txBox="1"/>
          <p:nvPr/>
        </p:nvSpPr>
        <p:spPr>
          <a:xfrm>
            <a:off x="4724402" y="1219200"/>
            <a:ext cx="47692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 err="1">
                <a:solidFill>
                  <a:srgbClr val="7030A0"/>
                </a:solidFill>
              </a:rPr>
              <a:t>applyShading</a:t>
            </a:r>
            <a:r>
              <a:rPr lang="en-US" sz="1600" dirty="0"/>
              <a:t>(</a:t>
            </a:r>
            <a:r>
              <a:rPr lang="en-US" sz="1600" b="1" dirty="0"/>
              <a:t>r</a:t>
            </a:r>
            <a:r>
              <a:rPr lang="en-US" sz="1600" dirty="0"/>
              <a:t>, </a:t>
            </a:r>
            <a:r>
              <a:rPr lang="en-US" sz="1600" dirty="0" err="1"/>
              <a:t>hitRecord</a:t>
            </a:r>
            <a:r>
              <a:rPr lang="en-US" sz="1600" dirty="0"/>
              <a:t>)</a:t>
            </a:r>
            <a:r>
              <a:rPr lang="en-US" sz="1600" b="1" dirty="0"/>
              <a:t>:</a:t>
            </a:r>
          </a:p>
          <a:p>
            <a:pPr>
              <a:buNone/>
            </a:pPr>
            <a:r>
              <a:rPr lang="en-US" sz="1600" b="1" dirty="0"/>
              <a:t>    </a:t>
            </a:r>
            <a:r>
              <a:rPr lang="en-US" sz="1600" dirty="0"/>
              <a:t>material = </a:t>
            </a:r>
            <a:r>
              <a:rPr lang="en-US" sz="1600" dirty="0" err="1"/>
              <a:t>hitRecord.mat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color = </a:t>
            </a:r>
            <a:r>
              <a:rPr lang="en-US" sz="1600" dirty="0" err="1"/>
              <a:t>k</a:t>
            </a:r>
            <a:r>
              <a:rPr lang="en-US" sz="1600" baseline="-25000" dirty="0" err="1"/>
              <a:t>a</a:t>
            </a:r>
            <a:r>
              <a:rPr lang="en-US" sz="1600" dirty="0" err="1"/>
              <a:t>L</a:t>
            </a:r>
            <a:r>
              <a:rPr lang="en-US" sz="1600" baseline="-25000" dirty="0" err="1"/>
              <a:t>a</a:t>
            </a:r>
            <a:r>
              <a:rPr lang="en-US" sz="1600" baseline="-25000" dirty="0"/>
              <a:t> </a:t>
            </a:r>
            <a:r>
              <a:rPr lang="en-US" sz="1600" dirty="0">
                <a:solidFill>
                  <a:srgbClr val="00B0F0"/>
                </a:solidFill>
              </a:rPr>
              <a:t>//start with the ambient light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/>
              <a:t>if</a:t>
            </a:r>
            <a:r>
              <a:rPr lang="en-US" sz="1600" dirty="0"/>
              <a:t> </a:t>
            </a:r>
            <a:r>
              <a:rPr lang="en-US" sz="1600" dirty="0" err="1"/>
              <a:t>isMirror</a:t>
            </a:r>
            <a:r>
              <a:rPr lang="en-US" sz="1600" dirty="0"/>
              <a:t>(mat):</a:t>
            </a:r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dirty="0">
                <a:solidFill>
                  <a:srgbClr val="00B0F0"/>
                </a:solidFill>
              </a:rPr>
              <a:t>// add the color from the mirror direction</a:t>
            </a:r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dirty="0" err="1"/>
              <a:t>reflectionRay</a:t>
            </a:r>
            <a:r>
              <a:rPr lang="en-US" sz="1600" dirty="0"/>
              <a:t> = reflect(</a:t>
            </a:r>
            <a:r>
              <a:rPr lang="en-US" sz="1600" b="1" dirty="0" err="1"/>
              <a:t>r</a:t>
            </a:r>
            <a:r>
              <a:rPr lang="en-US" sz="1600" dirty="0" err="1"/>
              <a:t>.dir</a:t>
            </a:r>
            <a:r>
              <a:rPr lang="en-US" sz="1600" dirty="0"/>
              <a:t>, </a:t>
            </a:r>
            <a:r>
              <a:rPr lang="en-US" sz="1600" dirty="0" err="1"/>
              <a:t>hitRecord.</a:t>
            </a:r>
            <a:r>
              <a:rPr lang="en-US" sz="1600" b="1" dirty="0" err="1"/>
              <a:t>n</a:t>
            </a:r>
            <a:r>
              <a:rPr lang="en-US" sz="1600" dirty="0"/>
              <a:t>)</a:t>
            </a:r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dirty="0" err="1"/>
              <a:t>reflectionRay.depth</a:t>
            </a:r>
            <a:r>
              <a:rPr lang="en-US" sz="1600" dirty="0"/>
              <a:t> = </a:t>
            </a:r>
            <a:r>
              <a:rPr lang="en-US" sz="1600" b="1" dirty="0" err="1"/>
              <a:t>r</a:t>
            </a:r>
            <a:r>
              <a:rPr lang="en-US" sz="1600" dirty="0" err="1"/>
              <a:t>.depth</a:t>
            </a:r>
            <a:r>
              <a:rPr lang="en-US" sz="1600" dirty="0"/>
              <a:t> + 1</a:t>
            </a:r>
          </a:p>
          <a:p>
            <a:pPr>
              <a:buNone/>
            </a:pPr>
            <a:r>
              <a:rPr lang="en-US" sz="1600" dirty="0"/>
              <a:t>        color += </a:t>
            </a:r>
            <a:r>
              <a:rPr lang="en-US" sz="1600" dirty="0" err="1">
                <a:solidFill>
                  <a:srgbClr val="00B050"/>
                </a:solidFill>
              </a:rPr>
              <a:t>computeColor</a:t>
            </a:r>
            <a:r>
              <a:rPr lang="en-US" sz="1600" dirty="0"/>
              <a:t>(</a:t>
            </a:r>
            <a:r>
              <a:rPr lang="en-US" sz="1600" dirty="0" err="1"/>
              <a:t>reflectionRay</a:t>
            </a:r>
            <a:r>
              <a:rPr lang="en-US" sz="1600" dirty="0"/>
              <a:t>) * mat.k</a:t>
            </a:r>
            <a:r>
              <a:rPr lang="en-US" sz="1600" baseline="-25000" dirty="0"/>
              <a:t>m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/>
              <a:t>foreach</a:t>
            </a:r>
            <a:r>
              <a:rPr lang="en-US" sz="1600" dirty="0"/>
              <a:t> point light </a:t>
            </a:r>
            <a:r>
              <a:rPr lang="en-US" sz="1600" b="1" dirty="0"/>
              <a:t>l</a:t>
            </a:r>
            <a:r>
              <a:rPr lang="en-US" sz="1600" dirty="0"/>
              <a:t>:</a:t>
            </a:r>
          </a:p>
          <a:p>
            <a:pPr>
              <a:buNone/>
            </a:pPr>
            <a:r>
              <a:rPr lang="en-US" sz="1600" dirty="0"/>
              <a:t>        </a:t>
            </a:r>
            <a:r>
              <a:rPr lang="en-US" sz="1600" b="1" dirty="0"/>
              <a:t>if</a:t>
            </a:r>
            <a:r>
              <a:rPr lang="en-US" sz="1600" dirty="0"/>
              <a:t> not </a:t>
            </a:r>
            <a:r>
              <a:rPr lang="en-US" sz="1600" dirty="0" err="1"/>
              <a:t>inShadow</a:t>
            </a:r>
            <a:r>
              <a:rPr lang="en-US" sz="1600" dirty="0"/>
              <a:t>(</a:t>
            </a:r>
            <a:r>
              <a:rPr lang="en-US" sz="1600" dirty="0" err="1"/>
              <a:t>hitRecord.x</a:t>
            </a:r>
            <a:r>
              <a:rPr lang="en-US" sz="1600" dirty="0"/>
              <a:t>, </a:t>
            </a:r>
            <a:r>
              <a:rPr lang="en-US" sz="1600" b="1" dirty="0"/>
              <a:t>l</a:t>
            </a:r>
            <a:r>
              <a:rPr lang="en-US" sz="1600" dirty="0"/>
              <a:t>):</a:t>
            </a:r>
          </a:p>
          <a:p>
            <a:pPr>
              <a:buNone/>
            </a:pPr>
            <a:r>
              <a:rPr lang="en-US" sz="1600" dirty="0"/>
              <a:t>            </a:t>
            </a:r>
            <a:r>
              <a:rPr lang="en-US" sz="1600" dirty="0">
                <a:solidFill>
                  <a:srgbClr val="00B0F0"/>
                </a:solidFill>
              </a:rPr>
              <a:t>// add the diffuse and specular terms</a:t>
            </a:r>
          </a:p>
          <a:p>
            <a:pPr>
              <a:buNone/>
            </a:pPr>
            <a:r>
              <a:rPr lang="en-US" sz="1600" dirty="0"/>
              <a:t>            color += </a:t>
            </a:r>
            <a:r>
              <a:rPr lang="en-US" sz="1600" dirty="0" err="1"/>
              <a:t>diffuseTerm</a:t>
            </a:r>
            <a:r>
              <a:rPr lang="en-US" sz="1600" dirty="0"/>
              <a:t>(</a:t>
            </a:r>
            <a:r>
              <a:rPr lang="en-US" sz="1600" dirty="0" err="1"/>
              <a:t>hitRecord</a:t>
            </a:r>
            <a:r>
              <a:rPr lang="en-US" sz="1600" dirty="0"/>
              <a:t>, </a:t>
            </a:r>
            <a:r>
              <a:rPr lang="en-US" sz="1600" b="1" dirty="0"/>
              <a:t>l</a:t>
            </a:r>
            <a:r>
              <a:rPr lang="en-US" sz="1600" dirty="0"/>
              <a:t>) + </a:t>
            </a:r>
          </a:p>
          <a:p>
            <a:pPr>
              <a:buNone/>
            </a:pPr>
            <a:r>
              <a:rPr lang="en-US" sz="1600" dirty="0"/>
              <a:t>                            </a:t>
            </a:r>
            <a:r>
              <a:rPr lang="en-US" sz="1600" dirty="0" err="1"/>
              <a:t>specularTerm</a:t>
            </a:r>
            <a:r>
              <a:rPr lang="en-US" sz="1600" dirty="0"/>
              <a:t>(</a:t>
            </a:r>
            <a:r>
              <a:rPr lang="en-US" sz="1600" dirty="0" err="1"/>
              <a:t>hitRecord</a:t>
            </a:r>
            <a:r>
              <a:rPr lang="en-US" sz="1600" dirty="0"/>
              <a:t>, </a:t>
            </a:r>
            <a:r>
              <a:rPr lang="en-US" sz="1600" b="1" dirty="0"/>
              <a:t>l</a:t>
            </a:r>
            <a:r>
              <a:rPr lang="en-US" sz="1600" dirty="0"/>
              <a:t>)</a:t>
            </a:r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b="1" dirty="0"/>
              <a:t>return</a:t>
            </a:r>
            <a:r>
              <a:rPr lang="en-US" sz="1600" dirty="0"/>
              <a:t> color 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A7F15B9B-2F1E-4C54-AC5D-83185486FBA3}"/>
              </a:ext>
            </a:extLst>
          </p:cNvPr>
          <p:cNvSpPr/>
          <p:nvPr/>
        </p:nvSpPr>
        <p:spPr>
          <a:xfrm>
            <a:off x="4648200" y="4800599"/>
            <a:ext cx="4190998" cy="146369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</a:rPr>
              <a:t>hitRecord</a:t>
            </a:r>
            <a:r>
              <a:rPr lang="en-US" sz="2400" b="1" dirty="0">
                <a:solidFill>
                  <a:schemeClr val="bg1"/>
                </a:solidFill>
              </a:rPr>
              <a:t> is a structure that stores important information about the hit point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7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Reflectance and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assumed that each object has a color</a:t>
            </a:r>
          </a:p>
          <a:p>
            <a:r>
              <a:rPr lang="en-US" dirty="0"/>
              <a:t>This is not how it is in reality</a:t>
            </a:r>
          </a:p>
          <a:p>
            <a:r>
              <a:rPr lang="en-US" dirty="0"/>
              <a:t>Each object has a </a:t>
            </a:r>
            <a:r>
              <a:rPr lang="en-US" dirty="0">
                <a:solidFill>
                  <a:srgbClr val="C00000"/>
                </a:solidFill>
              </a:rPr>
              <a:t>reflectance distribution</a:t>
            </a:r>
          </a:p>
          <a:p>
            <a:r>
              <a:rPr lang="en-US" dirty="0"/>
              <a:t>Each light source has a </a:t>
            </a:r>
            <a:r>
              <a:rPr lang="en-US" dirty="0">
                <a:solidFill>
                  <a:srgbClr val="C00000"/>
                </a:solidFill>
              </a:rPr>
              <a:t>power distribution</a:t>
            </a:r>
          </a:p>
          <a:p>
            <a:r>
              <a:rPr lang="en-US" dirty="0"/>
              <a:t>Normally, both are functions of wavelength: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888778"/>
            <a:ext cx="3581400" cy="2407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40386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6743289" y="5053889"/>
            <a:ext cx="219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forums.gardenweb.com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r>
              <a:rPr lang="en-US" dirty="0"/>
              <a:t>This looks much better!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365248"/>
            <a:ext cx="3730752" cy="373075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have only scratched the surface of ray tracing.</a:t>
            </a:r>
          </a:p>
          <a:p>
            <a:r>
              <a:rPr lang="en-US" dirty="0"/>
              <a:t>There is so much more that can be done:</a:t>
            </a:r>
          </a:p>
          <a:p>
            <a:pPr lvl="1"/>
            <a:r>
              <a:rPr lang="en-US" dirty="0"/>
              <a:t>Acceleration structures</a:t>
            </a:r>
          </a:p>
          <a:p>
            <a:pPr lvl="1"/>
            <a:r>
              <a:rPr lang="en-US" dirty="0"/>
              <a:t>Adding texture</a:t>
            </a:r>
          </a:p>
          <a:p>
            <a:pPr lvl="1"/>
            <a:r>
              <a:rPr lang="en-US" dirty="0"/>
              <a:t>Modeling non-point light sources (area lights)</a:t>
            </a:r>
          </a:p>
          <a:p>
            <a:pPr lvl="1"/>
            <a:r>
              <a:rPr lang="en-US" dirty="0"/>
              <a:t>Refraction (glass-like materials)</a:t>
            </a:r>
          </a:p>
          <a:p>
            <a:pPr lvl="1"/>
            <a:r>
              <a:rPr lang="en-US" dirty="0"/>
              <a:t>Participating media (fog, smoke)</a:t>
            </a:r>
          </a:p>
          <a:p>
            <a:pPr lvl="1"/>
            <a:r>
              <a:rPr lang="en-US" dirty="0"/>
              <a:t>Subsurface scattering (candles)</a:t>
            </a:r>
          </a:p>
          <a:p>
            <a:pPr lvl="1"/>
            <a:r>
              <a:rPr lang="en-US" dirty="0"/>
              <a:t>Complex surface models</a:t>
            </a:r>
          </a:p>
          <a:p>
            <a:pPr lvl="1"/>
            <a:r>
              <a:rPr lang="en-US" dirty="0"/>
              <a:t>Parallel and interactive ray tracing</a:t>
            </a:r>
          </a:p>
          <a:p>
            <a:pPr lvl="1"/>
            <a:r>
              <a:rPr lang="en-US" dirty="0"/>
              <a:t>Ray tracing on the GPU</a:t>
            </a:r>
          </a:p>
          <a:p>
            <a:pPr lvl="1"/>
            <a:r>
              <a:rPr lang="en-US" dirty="0"/>
              <a:t>Photon mapping</a:t>
            </a:r>
          </a:p>
          <a:p>
            <a:pPr lvl="1"/>
            <a:r>
              <a:rPr lang="en-US" dirty="0"/>
              <a:t>Global illumination</a:t>
            </a:r>
          </a:p>
          <a:p>
            <a:pPr lvl="1"/>
            <a:r>
              <a:rPr lang="en-US" dirty="0"/>
              <a:t>Image-based lighting</a:t>
            </a:r>
          </a:p>
          <a:p>
            <a:pPr lvl="1"/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Ray-traced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752600"/>
            <a:ext cx="434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Ray-traced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76400"/>
            <a:ext cx="56388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29000" y="5943600"/>
            <a:ext cx="213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Physically Based Ray Tracer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Ray-traced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2600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29000" y="6123801"/>
            <a:ext cx="213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Physically Based Ray Tracer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Ray-traced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077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429000" y="5943600"/>
            <a:ext cx="213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Physically Based Ray Tracer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Ray-traced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8156"/>
            <a:ext cx="56134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86200" y="6047601"/>
            <a:ext cx="1625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Radiance Ray Tracer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Ray-traced Images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2" y="1752600"/>
            <a:ext cx="7147278" cy="40203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5819001"/>
            <a:ext cx="124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METU </a:t>
            </a:r>
            <a:r>
              <a:rPr lang="en-US" sz="1200" dirty="0"/>
              <a:t>Ray Tracer</a:t>
            </a:r>
          </a:p>
        </p:txBody>
      </p:sp>
    </p:spTree>
    <p:extLst>
      <p:ext uri="{BB962C8B-B14F-4D97-AF65-F5344CB8AC3E}">
        <p14:creationId xmlns:p14="http://schemas.microsoft.com/office/powerpoint/2010/main" val="138489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Reflectance and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object color occurs as a result of their interaction</a:t>
            </a:r>
          </a:p>
          <a:p>
            <a:r>
              <a:rPr lang="en-US" dirty="0"/>
              <a:t>Same object can appear different under different lights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4098" name="Picture 2" descr="Image result for reflectance spectr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04" y="1600200"/>
            <a:ext cx="443073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1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Reflectance, Power, Cones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 is perceived due to the interaction of this reflected light by our cone pigments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5122" name="Picture 2" descr="Image result for reflectance spectral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5410200" cy="344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6423999" y="3183779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foundationsofvision.stanford.edu</a:t>
            </a:r>
          </a:p>
        </p:txBody>
      </p:sp>
    </p:spTree>
    <p:extLst>
      <p:ext uri="{BB962C8B-B14F-4D97-AF65-F5344CB8AC3E}">
        <p14:creationId xmlns:p14="http://schemas.microsoft.com/office/powerpoint/2010/main" val="414360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Accurately modeling this process requires us to represent all objects and light sources using spectral (i.e. wavelength-based) distributions</a:t>
            </a:r>
          </a:p>
          <a:p>
            <a:r>
              <a:rPr lang="en-US" dirty="0"/>
              <a:t>Some ray-tracers do this:</a:t>
            </a:r>
          </a:p>
          <a:p>
            <a:pPr lvl="1"/>
            <a:r>
              <a:rPr lang="en-US" dirty="0"/>
              <a:t>Indigo renderer (http://www.indigorenderer.com/)</a:t>
            </a:r>
          </a:p>
          <a:p>
            <a:pPr lvl="1"/>
            <a:r>
              <a:rPr lang="en-US" dirty="0"/>
              <a:t>Lux renderer (http://www.luxrender.net/)</a:t>
            </a:r>
          </a:p>
          <a:p>
            <a:pPr lvl="1"/>
            <a:r>
              <a:rPr lang="en-US" dirty="0"/>
              <a:t>Mental ray (http://www.nvidia-arc.com/products/nvidia-mental-ray.html)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647662"/>
      </p:ext>
    </p:extLst>
  </p:cSld>
  <p:clrMapOvr>
    <a:masterClrMapping/>
  </p:clrMapOvr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8731</TotalTime>
  <Words>3167</Words>
  <Application>Microsoft Macintosh PowerPoint</Application>
  <PresentationFormat>On-screen Show (4:3)</PresentationFormat>
  <Paragraphs>724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BentonSansTRUMed</vt:lpstr>
      <vt:lpstr>BentonSansTRUReg</vt:lpstr>
      <vt:lpstr>Calibri</vt:lpstr>
      <vt:lpstr>Cambria Math</vt:lpstr>
      <vt:lpstr>Wingdings</vt:lpstr>
      <vt:lpstr>metu</vt:lpstr>
      <vt:lpstr>CENG 477 Introduction to Computer Graphics</vt:lpstr>
      <vt:lpstr>Last Week</vt:lpstr>
      <vt:lpstr>Algorithm So Far</vt:lpstr>
      <vt:lpstr>Image So Far</vt:lpstr>
      <vt:lpstr>Image So Far</vt:lpstr>
      <vt:lpstr>Reflectance and Power</vt:lpstr>
      <vt:lpstr>Reflectance and Power</vt:lpstr>
      <vt:lpstr>Reflectance, Power, Cones</vt:lpstr>
      <vt:lpstr>Spectral Ray Tracing</vt:lpstr>
      <vt:lpstr>RGB Model</vt:lpstr>
      <vt:lpstr>Terms</vt:lpstr>
      <vt:lpstr>Power</vt:lpstr>
      <vt:lpstr>Intensity</vt:lpstr>
      <vt:lpstr>Intensity</vt:lpstr>
      <vt:lpstr>Solid Angle</vt:lpstr>
      <vt:lpstr>Radiance</vt:lpstr>
      <vt:lpstr>Radiance</vt:lpstr>
      <vt:lpstr>Irradiance</vt:lpstr>
      <vt:lpstr>Irradiance from Radiance</vt:lpstr>
      <vt:lpstr>Radiance from Intensity</vt:lpstr>
      <vt:lpstr>Radiance from Intensity</vt:lpstr>
      <vt:lpstr>Inverse Square Law</vt:lpstr>
      <vt:lpstr>Inverse Square Law</vt:lpstr>
      <vt:lpstr>The Cosine Law</vt:lpstr>
      <vt:lpstr>Rendering Equation</vt:lpstr>
      <vt:lpstr>Rendering Equation</vt:lpstr>
      <vt:lpstr>Rendering Equation</vt:lpstr>
      <vt:lpstr>Surface Normals (Reminder)</vt:lpstr>
      <vt:lpstr>Surface Normals (Reminder)</vt:lpstr>
      <vt:lpstr>Shading Models</vt:lpstr>
      <vt:lpstr>Shading Models</vt:lpstr>
      <vt:lpstr>Diffuse Shading</vt:lpstr>
      <vt:lpstr>Diffuse Shading</vt:lpstr>
      <vt:lpstr>Diffuse Shading</vt:lpstr>
      <vt:lpstr>Diffuse Shading Example</vt:lpstr>
      <vt:lpstr>Ambient Shading</vt:lpstr>
      <vt:lpstr>Ambient Shading</vt:lpstr>
      <vt:lpstr>Specular Shading</vt:lpstr>
      <vt:lpstr>Blinn-Phong (Specular) Shading</vt:lpstr>
      <vt:lpstr>Blinn-Phong (Specular) Shading</vt:lpstr>
      <vt:lpstr>Blinn-Phong (Specular) Shading</vt:lpstr>
      <vt:lpstr>Phong Exponent</vt:lpstr>
      <vt:lpstr>Blinn-Phong (Specular) Shading</vt:lpstr>
      <vt:lpstr>Blinn-Phong (Specular) Shading</vt:lpstr>
      <vt:lpstr>Putting it All Together</vt:lpstr>
      <vt:lpstr>Multiple Light Sources</vt:lpstr>
      <vt:lpstr>The Ray Tracing Algorithm – So Far</vt:lpstr>
      <vt:lpstr>Shadows</vt:lpstr>
      <vt:lpstr>Shadows</vt:lpstr>
      <vt:lpstr>Shadows</vt:lpstr>
      <vt:lpstr>Shadows</vt:lpstr>
      <vt:lpstr>Shadows</vt:lpstr>
      <vt:lpstr>The Ray Tracing Algorithm – So Far</vt:lpstr>
      <vt:lpstr>Image So Far</vt:lpstr>
      <vt:lpstr>Recursive Ray Tracing</vt:lpstr>
      <vt:lpstr>Recursive Ray Tracing</vt:lpstr>
      <vt:lpstr>Ideal Specular Reflection (Mirrors)</vt:lpstr>
      <vt:lpstr>Ideal Specular Reflection (Mirrors)</vt:lpstr>
      <vt:lpstr>The Recursive Ray Tracing Algorithm</vt:lpstr>
      <vt:lpstr>Final Image</vt:lpstr>
      <vt:lpstr>Ray Tracing</vt:lpstr>
      <vt:lpstr>Some Ray-traced Images</vt:lpstr>
      <vt:lpstr>Some Ray-traced Images</vt:lpstr>
      <vt:lpstr>Some Ray-traced Images</vt:lpstr>
      <vt:lpstr>Some Ray-traced Images</vt:lpstr>
      <vt:lpstr>Some Ray-traced Images</vt:lpstr>
      <vt:lpstr>Some Ray-traced Images</vt:lpstr>
    </vt:vector>
  </TitlesOfParts>
  <Company>AMD,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Yarkın ÖZCAN</cp:lastModifiedBy>
  <cp:revision>510</cp:revision>
  <dcterms:created xsi:type="dcterms:W3CDTF">2011-10-08T08:51:54Z</dcterms:created>
  <dcterms:modified xsi:type="dcterms:W3CDTF">2025-10-16T16:10:57Z</dcterms:modified>
</cp:coreProperties>
</file>